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21"/>
  </p:notesMasterIdLst>
  <p:sldIdLst>
    <p:sldId id="442" r:id="rId2"/>
    <p:sldId id="450" r:id="rId3"/>
    <p:sldId id="451" r:id="rId4"/>
    <p:sldId id="449" r:id="rId5"/>
    <p:sldId id="440" r:id="rId6"/>
    <p:sldId id="460" r:id="rId7"/>
    <p:sldId id="439" r:id="rId8"/>
    <p:sldId id="452" r:id="rId9"/>
    <p:sldId id="453" r:id="rId10"/>
    <p:sldId id="438" r:id="rId11"/>
    <p:sldId id="447" r:id="rId12"/>
    <p:sldId id="454" r:id="rId13"/>
    <p:sldId id="446" r:id="rId14"/>
    <p:sldId id="455" r:id="rId15"/>
    <p:sldId id="456" r:id="rId16"/>
    <p:sldId id="457" r:id="rId17"/>
    <p:sldId id="458" r:id="rId18"/>
    <p:sldId id="459" r:id="rId19"/>
    <p:sldId id="46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E00"/>
    <a:srgbClr val="D8D9D7"/>
    <a:srgbClr val="E6E6E5"/>
    <a:srgbClr val="31505C"/>
    <a:srgbClr val="DDDFDE"/>
    <a:srgbClr val="C7D2D5"/>
    <a:srgbClr val="000000"/>
    <a:srgbClr val="E30016"/>
    <a:srgbClr val="263F4A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AE801-6167-4B05-B6AC-31AEC172B6AB}" v="164" dt="2023-02-28T13:25:20.683"/>
    <p1510:client id="{B5C26B86-24C8-DFBA-5BFA-E40D254FCAF1}" v="8" dt="2023-03-02T13:28:42.096"/>
    <p1510:client id="{CDDC33B3-1FC5-8D59-5608-34BCAC9AB7C8}" v="22" dt="2023-03-02T13:23:24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95982"/>
  </p:normalViewPr>
  <p:slideViewPr>
    <p:cSldViewPr snapToGrid="0" snapToObjects="1">
      <p:cViewPr varScale="1">
        <p:scale>
          <a:sx n="144" d="100"/>
          <a:sy n="144" d="100"/>
        </p:scale>
        <p:origin x="11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73D7C-D7ED-5341-AF9A-AC1B30291E6D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28D6-FB5F-8F43-9CB8-DA3A37E349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86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489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23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182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254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3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24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15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44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72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62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95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01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28D6-FB5F-8F43-9CB8-DA3A37E3498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32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00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8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25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60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6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93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55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15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78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05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10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4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3A543-6E74-E24E-89F1-1E773FB266A2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2ED8-6C2F-BC40-ACC2-0712911FF5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18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7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8.jpeg"/><Relationship Id="rId5" Type="http://schemas.openxmlformats.org/officeDocument/2006/relationships/image" Target="../media/image55.png"/><Relationship Id="rId10" Type="http://schemas.openxmlformats.org/officeDocument/2006/relationships/image" Target="../media/image1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9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9.jpeg"/><Relationship Id="rId4" Type="http://schemas.openxmlformats.org/officeDocument/2006/relationships/image" Target="../media/image10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E6E39B8-6CDF-A3FF-FAD8-543B5ADB7296}"/>
              </a:ext>
            </a:extLst>
          </p:cNvPr>
          <p:cNvSpPr/>
          <p:nvPr/>
        </p:nvSpPr>
        <p:spPr>
          <a:xfrm>
            <a:off x="0" y="-23812"/>
            <a:ext cx="9144000" cy="443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ECBE9C6-A5B6-2625-50BE-D2644F035DEE}"/>
              </a:ext>
            </a:extLst>
          </p:cNvPr>
          <p:cNvGrpSpPr/>
          <p:nvPr/>
        </p:nvGrpSpPr>
        <p:grpSpPr>
          <a:xfrm>
            <a:off x="290260" y="191528"/>
            <a:ext cx="2080131" cy="524913"/>
            <a:chOff x="557993" y="773605"/>
            <a:chExt cx="1894839" cy="47815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D70F3EB1-9449-1CEE-9543-E8A7C871A8A5}"/>
                </a:ext>
              </a:extLst>
            </p:cNvPr>
            <p:cNvSpPr/>
            <p:nvPr/>
          </p:nvSpPr>
          <p:spPr>
            <a:xfrm>
              <a:off x="557993" y="773605"/>
              <a:ext cx="1894839" cy="478155"/>
            </a:xfrm>
            <a:custGeom>
              <a:avLst/>
              <a:gdLst/>
              <a:ahLst/>
              <a:cxnLst/>
              <a:rect l="l" t="t" r="r" b="b"/>
              <a:pathLst>
                <a:path w="1894839" h="478155">
                  <a:moveTo>
                    <a:pt x="1866099" y="0"/>
                  </a:moveTo>
                  <a:lnTo>
                    <a:pt x="28295" y="0"/>
                  </a:lnTo>
                  <a:lnTo>
                    <a:pt x="17311" y="2233"/>
                  </a:lnTo>
                  <a:lnTo>
                    <a:pt x="8313" y="8313"/>
                  </a:lnTo>
                  <a:lnTo>
                    <a:pt x="2233" y="17311"/>
                  </a:lnTo>
                  <a:lnTo>
                    <a:pt x="0" y="28295"/>
                  </a:lnTo>
                  <a:lnTo>
                    <a:pt x="0" y="449643"/>
                  </a:lnTo>
                  <a:lnTo>
                    <a:pt x="2233" y="460628"/>
                  </a:lnTo>
                  <a:lnTo>
                    <a:pt x="8313" y="469625"/>
                  </a:lnTo>
                  <a:lnTo>
                    <a:pt x="17311" y="475705"/>
                  </a:lnTo>
                  <a:lnTo>
                    <a:pt x="28295" y="477939"/>
                  </a:lnTo>
                  <a:lnTo>
                    <a:pt x="1866099" y="477939"/>
                  </a:lnTo>
                  <a:lnTo>
                    <a:pt x="1877089" y="475705"/>
                  </a:lnTo>
                  <a:lnTo>
                    <a:pt x="1886086" y="469625"/>
                  </a:lnTo>
                  <a:lnTo>
                    <a:pt x="1892163" y="460628"/>
                  </a:lnTo>
                  <a:lnTo>
                    <a:pt x="1894395" y="449643"/>
                  </a:lnTo>
                  <a:lnTo>
                    <a:pt x="1894395" y="28295"/>
                  </a:lnTo>
                  <a:lnTo>
                    <a:pt x="1892163" y="17311"/>
                  </a:lnTo>
                  <a:lnTo>
                    <a:pt x="1886086" y="8313"/>
                  </a:lnTo>
                  <a:lnTo>
                    <a:pt x="1877089" y="2233"/>
                  </a:lnTo>
                  <a:lnTo>
                    <a:pt x="1866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89BA1325-6E2F-2F5E-3BFB-1D77941BA9E6}"/>
                </a:ext>
              </a:extLst>
            </p:cNvPr>
            <p:cNvSpPr/>
            <p:nvPr/>
          </p:nvSpPr>
          <p:spPr>
            <a:xfrm>
              <a:off x="893507" y="952600"/>
              <a:ext cx="164465" cy="169545"/>
            </a:xfrm>
            <a:custGeom>
              <a:avLst/>
              <a:gdLst/>
              <a:ahLst/>
              <a:cxnLst/>
              <a:rect l="l" t="t" r="r" b="b"/>
              <a:pathLst>
                <a:path w="164465" h="169544">
                  <a:moveTo>
                    <a:pt x="83083" y="62941"/>
                  </a:moveTo>
                  <a:lnTo>
                    <a:pt x="57596" y="64632"/>
                  </a:lnTo>
                  <a:lnTo>
                    <a:pt x="30426" y="72048"/>
                  </a:lnTo>
                  <a:lnTo>
                    <a:pt x="8813" y="88706"/>
                  </a:lnTo>
                  <a:lnTo>
                    <a:pt x="0" y="118122"/>
                  </a:lnTo>
                  <a:lnTo>
                    <a:pt x="4935" y="140841"/>
                  </a:lnTo>
                  <a:lnTo>
                    <a:pt x="18180" y="156670"/>
                  </a:lnTo>
                  <a:lnTo>
                    <a:pt x="37386" y="165932"/>
                  </a:lnTo>
                  <a:lnTo>
                    <a:pt x="60210" y="168948"/>
                  </a:lnTo>
                  <a:lnTo>
                    <a:pt x="76045" y="167230"/>
                  </a:lnTo>
                  <a:lnTo>
                    <a:pt x="89530" y="161940"/>
                  </a:lnTo>
                  <a:lnTo>
                    <a:pt x="101103" y="152874"/>
                  </a:lnTo>
                  <a:lnTo>
                    <a:pt x="111201" y="139827"/>
                  </a:lnTo>
                  <a:lnTo>
                    <a:pt x="161215" y="139827"/>
                  </a:lnTo>
                  <a:lnTo>
                    <a:pt x="161055" y="136648"/>
                  </a:lnTo>
                  <a:lnTo>
                    <a:pt x="160987" y="131762"/>
                  </a:lnTo>
                  <a:lnTo>
                    <a:pt x="74752" y="131762"/>
                  </a:lnTo>
                  <a:lnTo>
                    <a:pt x="65697" y="130570"/>
                  </a:lnTo>
                  <a:lnTo>
                    <a:pt x="58443" y="127111"/>
                  </a:lnTo>
                  <a:lnTo>
                    <a:pt x="53626" y="121561"/>
                  </a:lnTo>
                  <a:lnTo>
                    <a:pt x="51879" y="114096"/>
                  </a:lnTo>
                  <a:lnTo>
                    <a:pt x="54491" y="104209"/>
                  </a:lnTo>
                  <a:lnTo>
                    <a:pt x="61652" y="97575"/>
                  </a:lnTo>
                  <a:lnTo>
                    <a:pt x="72346" y="93849"/>
                  </a:lnTo>
                  <a:lnTo>
                    <a:pt x="85559" y="92684"/>
                  </a:lnTo>
                  <a:lnTo>
                    <a:pt x="160921" y="92684"/>
                  </a:lnTo>
                  <a:lnTo>
                    <a:pt x="160921" y="66967"/>
                  </a:lnTo>
                  <a:lnTo>
                    <a:pt x="160554" y="65112"/>
                  </a:lnTo>
                  <a:lnTo>
                    <a:pt x="109016" y="65112"/>
                  </a:lnTo>
                  <a:lnTo>
                    <a:pt x="103235" y="64248"/>
                  </a:lnTo>
                  <a:lnTo>
                    <a:pt x="96754" y="63560"/>
                  </a:lnTo>
                  <a:lnTo>
                    <a:pt x="89921" y="63105"/>
                  </a:lnTo>
                  <a:lnTo>
                    <a:pt x="83083" y="62941"/>
                  </a:lnTo>
                  <a:close/>
                </a:path>
                <a:path w="164465" h="169544">
                  <a:moveTo>
                    <a:pt x="161215" y="139827"/>
                  </a:moveTo>
                  <a:lnTo>
                    <a:pt x="111810" y="139827"/>
                  </a:lnTo>
                  <a:lnTo>
                    <a:pt x="111964" y="146181"/>
                  </a:lnTo>
                  <a:lnTo>
                    <a:pt x="112341" y="152874"/>
                  </a:lnTo>
                  <a:lnTo>
                    <a:pt x="112721" y="158786"/>
                  </a:lnTo>
                  <a:lnTo>
                    <a:pt x="113042" y="165239"/>
                  </a:lnTo>
                  <a:lnTo>
                    <a:pt x="164007" y="165239"/>
                  </a:lnTo>
                  <a:lnTo>
                    <a:pt x="162480" y="155712"/>
                  </a:lnTo>
                  <a:lnTo>
                    <a:pt x="161532" y="146108"/>
                  </a:lnTo>
                  <a:lnTo>
                    <a:pt x="161215" y="139827"/>
                  </a:lnTo>
                  <a:close/>
                </a:path>
                <a:path w="164465" h="169544">
                  <a:moveTo>
                    <a:pt x="160921" y="92684"/>
                  </a:moveTo>
                  <a:lnTo>
                    <a:pt x="93891" y="92684"/>
                  </a:lnTo>
                  <a:lnTo>
                    <a:pt x="101930" y="93319"/>
                  </a:lnTo>
                  <a:lnTo>
                    <a:pt x="109016" y="93637"/>
                  </a:lnTo>
                  <a:lnTo>
                    <a:pt x="106615" y="107566"/>
                  </a:lnTo>
                  <a:lnTo>
                    <a:pt x="99756" y="119786"/>
                  </a:lnTo>
                  <a:lnTo>
                    <a:pt x="88962" y="128462"/>
                  </a:lnTo>
                  <a:lnTo>
                    <a:pt x="74752" y="131762"/>
                  </a:lnTo>
                  <a:lnTo>
                    <a:pt x="160987" y="131762"/>
                  </a:lnTo>
                  <a:lnTo>
                    <a:pt x="160921" y="92684"/>
                  </a:lnTo>
                  <a:close/>
                </a:path>
                <a:path w="164465" h="169544">
                  <a:moveTo>
                    <a:pt x="155026" y="37211"/>
                  </a:moveTo>
                  <a:lnTo>
                    <a:pt x="72275" y="37211"/>
                  </a:lnTo>
                  <a:lnTo>
                    <a:pt x="86444" y="38475"/>
                  </a:lnTo>
                  <a:lnTo>
                    <a:pt x="98061" y="42908"/>
                  </a:lnTo>
                  <a:lnTo>
                    <a:pt x="105970" y="51468"/>
                  </a:lnTo>
                  <a:lnTo>
                    <a:pt x="109016" y="65112"/>
                  </a:lnTo>
                  <a:lnTo>
                    <a:pt x="160554" y="65112"/>
                  </a:lnTo>
                  <a:lnTo>
                    <a:pt x="155026" y="37211"/>
                  </a:lnTo>
                  <a:close/>
                </a:path>
                <a:path w="164465" h="169544">
                  <a:moveTo>
                    <a:pt x="84315" y="0"/>
                  </a:moveTo>
                  <a:lnTo>
                    <a:pt x="67022" y="658"/>
                  </a:lnTo>
                  <a:lnTo>
                    <a:pt x="50687" y="2711"/>
                  </a:lnTo>
                  <a:lnTo>
                    <a:pt x="35107" y="6279"/>
                  </a:lnTo>
                  <a:lnTo>
                    <a:pt x="20078" y="11480"/>
                  </a:lnTo>
                  <a:lnTo>
                    <a:pt x="20993" y="49301"/>
                  </a:lnTo>
                  <a:lnTo>
                    <a:pt x="33008" y="43747"/>
                  </a:lnTo>
                  <a:lnTo>
                    <a:pt x="45715" y="39998"/>
                  </a:lnTo>
                  <a:lnTo>
                    <a:pt x="58881" y="37878"/>
                  </a:lnTo>
                  <a:lnTo>
                    <a:pt x="72275" y="37211"/>
                  </a:lnTo>
                  <a:lnTo>
                    <a:pt x="155026" y="37211"/>
                  </a:lnTo>
                  <a:lnTo>
                    <a:pt x="154729" y="35709"/>
                  </a:lnTo>
                  <a:lnTo>
                    <a:pt x="138025" y="15000"/>
                  </a:lnTo>
                  <a:lnTo>
                    <a:pt x="113617" y="3532"/>
                  </a:lnTo>
                  <a:lnTo>
                    <a:pt x="84315" y="0"/>
                  </a:lnTo>
                  <a:close/>
                </a:path>
              </a:pathLst>
            </a:custGeom>
            <a:solidFill>
              <a:srgbClr val="F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7FD4199E-35B3-E8FF-3551-5E477F9E99E5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173" y="952615"/>
              <a:ext cx="134658" cy="168948"/>
            </a:xfrm>
            <a:prstGeom prst="rect">
              <a:avLst/>
            </a:prstGeom>
          </p:spPr>
        </p:pic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AB12A088-BB62-AAB0-932A-B84ADA3C18CE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8295" y="952601"/>
              <a:ext cx="167398" cy="168960"/>
            </a:xfrm>
            <a:prstGeom prst="rect">
              <a:avLst/>
            </a:prstGeom>
          </p:spPr>
        </p:pic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F7D98640-04CA-155E-D631-F2D2078836C9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4726" y="952607"/>
              <a:ext cx="117678" cy="165226"/>
            </a:xfrm>
            <a:prstGeom prst="rect">
              <a:avLst/>
            </a:prstGeom>
          </p:spPr>
        </p:pic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2483EF8B-2248-ED8F-3884-A74A13233669}"/>
                </a:ext>
              </a:extLst>
            </p:cNvPr>
            <p:cNvSpPr/>
            <p:nvPr/>
          </p:nvSpPr>
          <p:spPr>
            <a:xfrm>
              <a:off x="732269" y="885342"/>
              <a:ext cx="998855" cy="233045"/>
            </a:xfrm>
            <a:custGeom>
              <a:avLst/>
              <a:gdLst/>
              <a:ahLst/>
              <a:cxnLst/>
              <a:rect l="l" t="t" r="r" b="b"/>
              <a:pathLst>
                <a:path w="998855" h="233044">
                  <a:moveTo>
                    <a:pt x="146405" y="190106"/>
                  </a:moveTo>
                  <a:lnTo>
                    <a:pt x="57454" y="190106"/>
                  </a:lnTo>
                  <a:lnTo>
                    <a:pt x="57454" y="16116"/>
                  </a:lnTo>
                  <a:lnTo>
                    <a:pt x="0" y="16116"/>
                  </a:lnTo>
                  <a:lnTo>
                    <a:pt x="0" y="190106"/>
                  </a:lnTo>
                  <a:lnTo>
                    <a:pt x="0" y="232016"/>
                  </a:lnTo>
                  <a:lnTo>
                    <a:pt x="146405" y="232016"/>
                  </a:lnTo>
                  <a:lnTo>
                    <a:pt x="146405" y="190106"/>
                  </a:lnTo>
                  <a:close/>
                </a:path>
                <a:path w="998855" h="233044">
                  <a:moveTo>
                    <a:pt x="901661" y="0"/>
                  </a:moveTo>
                  <a:lnTo>
                    <a:pt x="846086" y="0"/>
                  </a:lnTo>
                  <a:lnTo>
                    <a:pt x="846086" y="232498"/>
                  </a:lnTo>
                  <a:lnTo>
                    <a:pt x="901661" y="232498"/>
                  </a:lnTo>
                  <a:lnTo>
                    <a:pt x="901661" y="0"/>
                  </a:lnTo>
                  <a:close/>
                </a:path>
                <a:path w="998855" h="233044">
                  <a:moveTo>
                    <a:pt x="998258" y="70993"/>
                  </a:moveTo>
                  <a:lnTo>
                    <a:pt x="942670" y="70993"/>
                  </a:lnTo>
                  <a:lnTo>
                    <a:pt x="942670" y="232498"/>
                  </a:lnTo>
                  <a:lnTo>
                    <a:pt x="998258" y="232498"/>
                  </a:lnTo>
                  <a:lnTo>
                    <a:pt x="998258" y="70993"/>
                  </a:lnTo>
                  <a:close/>
                </a:path>
                <a:path w="998855" h="233044">
                  <a:moveTo>
                    <a:pt x="998283" y="3721"/>
                  </a:moveTo>
                  <a:lnTo>
                    <a:pt x="942682" y="3721"/>
                  </a:lnTo>
                  <a:lnTo>
                    <a:pt x="942682" y="44627"/>
                  </a:lnTo>
                  <a:lnTo>
                    <a:pt x="998283" y="44627"/>
                  </a:lnTo>
                  <a:lnTo>
                    <a:pt x="998283" y="3721"/>
                  </a:lnTo>
                  <a:close/>
                </a:path>
              </a:pathLst>
            </a:custGeom>
            <a:solidFill>
              <a:srgbClr val="F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552CA416-52C3-0AD8-DDE4-09CCBA0D55CE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618" y="952605"/>
              <a:ext cx="171424" cy="165239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9BB45A69-28CA-B6D4-6511-AD74985F5282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902" y="952601"/>
              <a:ext cx="167411" cy="168960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06103037-53CA-AFA3-1E8E-1A4339AE9834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6332" y="952607"/>
              <a:ext cx="117678" cy="165226"/>
            </a:xfrm>
            <a:prstGeom prst="rect">
              <a:avLst/>
            </a:prstGeom>
          </p:spPr>
        </p:pic>
      </p:grpSp>
      <p:sp>
        <p:nvSpPr>
          <p:cNvPr id="5" name="object 2">
            <a:extLst>
              <a:ext uri="{FF2B5EF4-FFF2-40B4-BE49-F238E27FC236}">
                <a16:creationId xmlns:a16="http://schemas.microsoft.com/office/drawing/2014/main" id="{BDEF4A54-D438-792D-18BE-5CDD0D235314}"/>
              </a:ext>
            </a:extLst>
          </p:cNvPr>
          <p:cNvSpPr txBox="1">
            <a:spLocks/>
          </p:cNvSpPr>
          <p:nvPr/>
        </p:nvSpPr>
        <p:spPr>
          <a:xfrm>
            <a:off x="473111" y="1780488"/>
            <a:ext cx="2767558" cy="1169551"/>
          </a:xfrm>
          <a:prstGeom prst="rect">
            <a:avLst/>
          </a:prstGeom>
          <a:effectLst>
            <a:innerShdw>
              <a:schemeClr val="tx1"/>
            </a:innerShdw>
            <a:reflection endPos="0" dir="5400000" sy="-100000" algn="bl" rotWithShape="0"/>
          </a:effectLst>
        </p:spPr>
        <p:txBody>
          <a:bodyPr vert="horz" wrap="square" lIns="0" tIns="1524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20"/>
              </a:spcBef>
            </a:pPr>
            <a:r>
              <a:rPr lang="de-DE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REDUZIERTER</a:t>
            </a:r>
            <a:br>
              <a:rPr lang="de-DE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ÖKOLOGISCHER</a:t>
            </a:r>
            <a:br>
              <a:rPr lang="de-DE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FUSSABDRUCK</a:t>
            </a:r>
            <a:endParaRPr lang="de-D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9AF49B1-D440-4549-74D4-61656DB3BA96}"/>
              </a:ext>
            </a:extLst>
          </p:cNvPr>
          <p:cNvCxnSpPr>
            <a:cxnSpLocks/>
          </p:cNvCxnSpPr>
          <p:nvPr/>
        </p:nvCxnSpPr>
        <p:spPr>
          <a:xfrm>
            <a:off x="0" y="1549398"/>
            <a:ext cx="309562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39AD592-8C6F-7B6C-CD75-F25DF15423AE}"/>
              </a:ext>
            </a:extLst>
          </p:cNvPr>
          <p:cNvCxnSpPr>
            <a:cxnSpLocks/>
          </p:cNvCxnSpPr>
          <p:nvPr/>
        </p:nvCxnSpPr>
        <p:spPr>
          <a:xfrm>
            <a:off x="0" y="3191182"/>
            <a:ext cx="30956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 descr="Ein Bild, das Gelände, Boden, draußen enthält.&#10;&#10;Automatisch generierte Beschreibung">
            <a:extLst>
              <a:ext uri="{FF2B5EF4-FFF2-40B4-BE49-F238E27FC236}">
                <a16:creationId xmlns:a16="http://schemas.microsoft.com/office/drawing/2014/main" id="{56922BF7-CD56-0F94-16BF-2B33DC4808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531" y="335394"/>
            <a:ext cx="5596469" cy="373097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E0755A2-D586-DA02-9CE0-37C6F77390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8" name="Grafik 7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16933345-731D-0F60-32E2-0F842D18B7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9A4C541-CCD1-4875-FBB4-70CA62B12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pic>
        <p:nvPicPr>
          <p:cNvPr id="3" name="Grafik 2" descr="Ein Bild, das Nebel, Schwarz, Grau, weiß enthält.&#10;&#10;Automatisch generierte Beschreibung">
            <a:extLst>
              <a:ext uri="{FF2B5EF4-FFF2-40B4-BE49-F238E27FC236}">
                <a16:creationId xmlns:a16="http://schemas.microsoft.com/office/drawing/2014/main" id="{05A7F8ED-520C-D226-30AD-DA80CF84E1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0227"/>
            <a:ext cx="9223598" cy="234429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8EDD2A9-3722-C43A-80D0-070A0E9DFF5C}"/>
              </a:ext>
            </a:extLst>
          </p:cNvPr>
          <p:cNvSpPr/>
          <p:nvPr/>
        </p:nvSpPr>
        <p:spPr>
          <a:xfrm>
            <a:off x="0" y="4101995"/>
            <a:ext cx="9144000" cy="334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B5565-3169-BAEC-C7D5-A79A8E5E8C4B}"/>
              </a:ext>
            </a:extLst>
          </p:cNvPr>
          <p:cNvSpPr txBox="1"/>
          <p:nvPr/>
        </p:nvSpPr>
        <p:spPr>
          <a:xfrm>
            <a:off x="377509" y="4126922"/>
            <a:ext cx="188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EasyCross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-Laser Green Set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93B4D6-15C3-8710-850C-AEADFE2F7E34}"/>
              </a:ext>
            </a:extLst>
          </p:cNvPr>
          <p:cNvSpPr txBox="1"/>
          <p:nvPr/>
        </p:nvSpPr>
        <p:spPr>
          <a:xfrm>
            <a:off x="2467035" y="4126922"/>
            <a:ext cx="188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EasyCross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-Laser Work Set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D7E9D6-255F-9F9B-822E-6430133743E4}"/>
              </a:ext>
            </a:extLst>
          </p:cNvPr>
          <p:cNvSpPr txBox="1"/>
          <p:nvPr/>
        </p:nvSpPr>
        <p:spPr>
          <a:xfrm>
            <a:off x="4556561" y="4126922"/>
            <a:ext cx="2015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CompactLine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-Laser G360 Set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CBEE7F-6BBE-C6D5-3516-113B657912FB}"/>
              </a:ext>
            </a:extLst>
          </p:cNvPr>
          <p:cNvSpPr txBox="1"/>
          <p:nvPr/>
        </p:nvSpPr>
        <p:spPr>
          <a:xfrm>
            <a:off x="6775572" y="4126921"/>
            <a:ext cx="216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CompactPlane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-Laser 3G Set 150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8" descr="Ein Bild, das Text, Verpackung und Etikettierung, Karton, Box enthält.&#10;&#10;Automatisch generierte Beschreibung">
            <a:extLst>
              <a:ext uri="{FF2B5EF4-FFF2-40B4-BE49-F238E27FC236}">
                <a16:creationId xmlns:a16="http://schemas.microsoft.com/office/drawing/2014/main" id="{0632236C-E6E9-DE91-DF73-CA9C51295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30" y="2270663"/>
            <a:ext cx="1175013" cy="1547222"/>
          </a:xfrm>
          <a:prstGeom prst="rect">
            <a:avLst/>
          </a:prstGeom>
        </p:spPr>
      </p:pic>
      <p:pic>
        <p:nvPicPr>
          <p:cNvPr id="12" name="Grafik 11" descr="Ein Bild, das Text, Box enthält.&#10;&#10;Automatisch generierte Beschreibung">
            <a:extLst>
              <a:ext uri="{FF2B5EF4-FFF2-40B4-BE49-F238E27FC236}">
                <a16:creationId xmlns:a16="http://schemas.microsoft.com/office/drawing/2014/main" id="{F367B635-2A53-E58F-7811-FE9235C7A5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13" y="1646397"/>
            <a:ext cx="1638300" cy="2235200"/>
          </a:xfrm>
          <a:prstGeom prst="rect">
            <a:avLst/>
          </a:prstGeom>
        </p:spPr>
      </p:pic>
      <p:pic>
        <p:nvPicPr>
          <p:cNvPr id="15" name="Grafik 14" descr="Ein Bild, das Text, Tripod enthält.&#10;&#10;Automatisch generierte Beschreibung">
            <a:extLst>
              <a:ext uri="{FF2B5EF4-FFF2-40B4-BE49-F238E27FC236}">
                <a16:creationId xmlns:a16="http://schemas.microsoft.com/office/drawing/2014/main" id="{B3A303E8-0866-3412-138F-58C9A495DD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96" y="385294"/>
            <a:ext cx="1320800" cy="3581400"/>
          </a:xfrm>
          <a:prstGeom prst="rect">
            <a:avLst/>
          </a:prstGeom>
        </p:spPr>
      </p:pic>
      <p:pic>
        <p:nvPicPr>
          <p:cNvPr id="17" name="Grafik 16" descr="Ein Bild, das Text, Tripod, Screenshot, Poster enthält.&#10;&#10;Automatisch generierte Beschreibung">
            <a:extLst>
              <a:ext uri="{FF2B5EF4-FFF2-40B4-BE49-F238E27FC236}">
                <a16:creationId xmlns:a16="http://schemas.microsoft.com/office/drawing/2014/main" id="{B092B0C9-1D2E-02A2-F18D-6E1ABD4F4D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866" y="385294"/>
            <a:ext cx="1320800" cy="35814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A30D3F9-2A0E-0570-04CE-B37178CED16F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D8ADA22B-434F-E238-5EDE-743C6A9115AF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46BFC762-93E4-3098-86B2-A841B06F8406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544952CC-3719-1135-3972-871DCA69A5F4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VERPACKUNG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B43A4C-71BB-558B-6DB1-CE75C3739568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C0FBD1-C547-FD1A-C9BA-FA3C3B15CE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7" name="Grafik 6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B96C7A26-76A9-34BC-94CB-134978599E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61200BA-7EAE-ED72-C572-1596FE9CD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6" name="Grafik 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C358192C-C9CB-BF26-EFA3-90BB5B877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CD8E7DC-28D1-E826-9EC6-0F2FDFA008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2026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8EA2F49-5F3C-5A1D-A442-69A5018513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07002"/>
            <a:ext cx="9143999" cy="2301721"/>
          </a:xfrm>
          <a:prstGeom prst="rect">
            <a:avLst/>
          </a:prstGeom>
        </p:spPr>
      </p:pic>
      <p:pic>
        <p:nvPicPr>
          <p:cNvPr id="9" name="Grafik 8" descr="Ein Bild, das Text, Screenshot, Automat, Regal enthält.&#10;&#10;Automatisch generierte Beschreibung">
            <a:extLst>
              <a:ext uri="{FF2B5EF4-FFF2-40B4-BE49-F238E27FC236}">
                <a16:creationId xmlns:a16="http://schemas.microsoft.com/office/drawing/2014/main" id="{A258C8AE-54FB-992C-1271-DCF3D1F62D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900" y="755080"/>
            <a:ext cx="1433129" cy="3715320"/>
          </a:xfrm>
          <a:prstGeom prst="rect">
            <a:avLst/>
          </a:prstGeom>
        </p:spPr>
      </p:pic>
      <p:pic>
        <p:nvPicPr>
          <p:cNvPr id="10" name="Grafik 9" descr="Ein Bild, das Text, Screenshot, Automat, Spielautomat enthält.&#10;&#10;Automatisch generierte Beschreibung">
            <a:extLst>
              <a:ext uri="{FF2B5EF4-FFF2-40B4-BE49-F238E27FC236}">
                <a16:creationId xmlns:a16="http://schemas.microsoft.com/office/drawing/2014/main" id="{227577DE-1C62-D6C0-1C12-DE3C52D233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55" y="755080"/>
            <a:ext cx="2582693" cy="432722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83F5C7A-4D0E-16AF-8B6C-0E9360F0662D}"/>
              </a:ext>
            </a:extLst>
          </p:cNvPr>
          <p:cNvSpPr txBox="1"/>
          <p:nvPr/>
        </p:nvSpPr>
        <p:spPr>
          <a:xfrm>
            <a:off x="334780" y="304043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2382EBFA-564D-C456-237B-81B66BF4FCF6}"/>
              </a:ext>
            </a:extLst>
          </p:cNvPr>
          <p:cNvCxnSpPr>
            <a:cxnSpLocks/>
          </p:cNvCxnSpPr>
          <p:nvPr/>
        </p:nvCxnSpPr>
        <p:spPr>
          <a:xfrm>
            <a:off x="0" y="601855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8DFFB433-169C-F46C-323C-870A5B298C49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969BF4DC-41BD-B1E4-E57F-6F27D3C39CA3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PRÄSENTATION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4" name="Grafik 13" descr="Ein Bild, das Grafiken, Kreativität enthält.&#10;&#10;Automatisch generierte Beschreibung">
            <a:extLst>
              <a:ext uri="{FF2B5EF4-FFF2-40B4-BE49-F238E27FC236}">
                <a16:creationId xmlns:a16="http://schemas.microsoft.com/office/drawing/2014/main" id="{A737A5E0-B1B4-D2C7-64E1-70A955828D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781"/>
            <a:ext cx="2235200" cy="24257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B6A6238-55F0-4EF2-9C56-661B8EF92F86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7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hrzeug, Himmel, Landfahrzeug, Rad enthält.&#10;&#10;Automatisch generierte Beschreibung">
            <a:extLst>
              <a:ext uri="{FF2B5EF4-FFF2-40B4-BE49-F238E27FC236}">
                <a16:creationId xmlns:a16="http://schemas.microsoft.com/office/drawing/2014/main" id="{A4FD9DC2-ACF9-69FE-0C13-7E87A8B32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555" y="653686"/>
            <a:ext cx="5801445" cy="38676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084227FB-20E4-3B16-EFC2-3BC989515DAC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LOGISTIK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1CB94225-D0C2-DDE5-6E38-82DA611ED6DC}"/>
              </a:ext>
            </a:extLst>
          </p:cNvPr>
          <p:cNvSpPr txBox="1"/>
          <p:nvPr/>
        </p:nvSpPr>
        <p:spPr>
          <a:xfrm>
            <a:off x="772211" y="2416900"/>
            <a:ext cx="334995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WENIGER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VERPACKUNG –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 PLATZ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52FC0F3-8CBC-6357-75DF-FAE01505FE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134" y="3265834"/>
            <a:ext cx="1103941" cy="1035796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8CB4F98F-4E62-83DE-F105-22A1D68F28D3}"/>
              </a:ext>
            </a:extLst>
          </p:cNvPr>
          <p:cNvSpPr/>
          <p:nvPr/>
        </p:nvSpPr>
        <p:spPr>
          <a:xfrm flipH="1">
            <a:off x="441798" y="2373358"/>
            <a:ext cx="103768" cy="1035796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985F27F-9FB4-F835-D6FE-4C96A773755F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8DE569-4627-6965-3ACA-669E88A427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D5249D83-12EC-214C-C154-85D101ADC2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4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8EA2F49-5F3C-5A1D-A442-69A5018513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07002"/>
            <a:ext cx="9143999" cy="2301721"/>
          </a:xfrm>
          <a:prstGeom prst="rect">
            <a:avLst/>
          </a:prstGeom>
        </p:spPr>
      </p:pic>
      <p:pic>
        <p:nvPicPr>
          <p:cNvPr id="7" name="Grafik 6" descr="Ein Bild, das Himmel, Gerüst, Wolke, draußen enthält.&#10;&#10;Automatisch generierte Beschreibung">
            <a:extLst>
              <a:ext uri="{FF2B5EF4-FFF2-40B4-BE49-F238E27FC236}">
                <a16:creationId xmlns:a16="http://schemas.microsoft.com/office/drawing/2014/main" id="{DD0EAC78-B536-8791-329D-05CA196316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99" y="2618200"/>
            <a:ext cx="1655735" cy="1100094"/>
          </a:xfrm>
          <a:prstGeom prst="rect">
            <a:avLst/>
          </a:prstGeom>
        </p:spPr>
      </p:pic>
      <p:sp>
        <p:nvSpPr>
          <p:cNvPr id="22" name="object 10">
            <a:extLst>
              <a:ext uri="{FF2B5EF4-FFF2-40B4-BE49-F238E27FC236}">
                <a16:creationId xmlns:a16="http://schemas.microsoft.com/office/drawing/2014/main" id="{5E786132-E2DE-0686-CDD0-A8C73EB9ED47}"/>
              </a:ext>
            </a:extLst>
          </p:cNvPr>
          <p:cNvSpPr txBox="1"/>
          <p:nvPr/>
        </p:nvSpPr>
        <p:spPr>
          <a:xfrm>
            <a:off x="441798" y="3825542"/>
            <a:ext cx="33151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Optimierte Verpackungsgröße</a:t>
            </a:r>
          </a:p>
        </p:txBody>
      </p:sp>
      <p:pic>
        <p:nvPicPr>
          <p:cNvPr id="5" name="Grafik 4" descr="Ein Bild, das Im Haus, Warenbestand, Stahl, Regal enthält.&#10;&#10;Automatisch generierte Beschreibung">
            <a:extLst>
              <a:ext uri="{FF2B5EF4-FFF2-40B4-BE49-F238E27FC236}">
                <a16:creationId xmlns:a16="http://schemas.microsoft.com/office/drawing/2014/main" id="{A035EA33-FCBC-E331-E238-C969314748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521" y="2618200"/>
            <a:ext cx="1655735" cy="1100094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5B9CD98-4138-E606-5544-0222FC4B60C4}"/>
              </a:ext>
            </a:extLst>
          </p:cNvPr>
          <p:cNvGrpSpPr/>
          <p:nvPr/>
        </p:nvGrpSpPr>
        <p:grpSpPr>
          <a:xfrm>
            <a:off x="4640671" y="971550"/>
            <a:ext cx="3529290" cy="3200400"/>
            <a:chOff x="1047146" y="971550"/>
            <a:chExt cx="3529290" cy="3200400"/>
          </a:xfrm>
        </p:grpSpPr>
        <p:pic>
          <p:nvPicPr>
            <p:cNvPr id="12" name="Grafik 11" descr="Ein Bild, das Text, Im Haus enthält.&#10;&#10;Automatisch generierte Beschreibung">
              <a:extLst>
                <a:ext uri="{FF2B5EF4-FFF2-40B4-BE49-F238E27FC236}">
                  <a16:creationId xmlns:a16="http://schemas.microsoft.com/office/drawing/2014/main" id="{92BE285A-413A-C870-6C27-18FB97E98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146" y="971550"/>
              <a:ext cx="1460500" cy="32004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D6B3F24-0125-D961-50FB-E77AFADFE4E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9665" y="3855480"/>
              <a:ext cx="2182514" cy="21587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B9EB90B6-0949-3556-37C4-A5C4321A1FD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9665" y="1704103"/>
              <a:ext cx="2182514" cy="21587"/>
            </a:xfrm>
            <a:prstGeom prst="rect">
              <a:avLst/>
            </a:prstGeom>
          </p:spPr>
        </p:pic>
        <p:sp>
          <p:nvSpPr>
            <p:cNvPr id="21" name="Pfeil nach rechts 20">
              <a:extLst>
                <a:ext uri="{FF2B5EF4-FFF2-40B4-BE49-F238E27FC236}">
                  <a16:creationId xmlns:a16="http://schemas.microsoft.com/office/drawing/2014/main" id="{3489735B-8BDF-8C03-F40E-C22C06EB89B2}"/>
                </a:ext>
              </a:extLst>
            </p:cNvPr>
            <p:cNvSpPr/>
            <p:nvPr/>
          </p:nvSpPr>
          <p:spPr>
            <a:xfrm>
              <a:off x="2569274" y="2571750"/>
              <a:ext cx="712225" cy="527041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8" name="Grafik 7" descr="Ein Bild, das Text, Screenshot, Werkzeug enthält.&#10;&#10;Automatisch generierte Beschreibung">
              <a:extLst>
                <a:ext uri="{FF2B5EF4-FFF2-40B4-BE49-F238E27FC236}">
                  <a16:creationId xmlns:a16="http://schemas.microsoft.com/office/drawing/2014/main" id="{C87F6E4A-E1A7-E12E-B5B4-2E6B67DA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670" y="1745581"/>
              <a:ext cx="1113330" cy="2092083"/>
            </a:xfrm>
            <a:prstGeom prst="rect">
              <a:avLst/>
            </a:prstGeom>
          </p:spPr>
        </p:pic>
        <p:pic>
          <p:nvPicPr>
            <p:cNvPr id="9" name="Grafik 8" descr="Ein Bild, das Text, Screenshot, Werkzeug, Design enthält.&#10;&#10;Automatisch generierte Beschreibung">
              <a:extLst>
                <a:ext uri="{FF2B5EF4-FFF2-40B4-BE49-F238E27FC236}">
                  <a16:creationId xmlns:a16="http://schemas.microsoft.com/office/drawing/2014/main" id="{240397A1-4D13-04A4-1678-6933D0F2F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3106" y="2017201"/>
              <a:ext cx="1113330" cy="1812764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5EC54FD5-3E9C-213D-1604-1B86105D671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A92AD32-D715-8DF7-3CD7-0365A0D806A8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C07F0F1-4033-4085-C397-A638AC9B3F61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FC6D35E3-225A-8923-3731-2948A8C384E8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DA5C8838-EA0F-800C-9C27-8B5A24F8DC82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LOGISTIK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F11371-39BC-9067-1177-2710837BB026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281403-4C70-574D-D3BB-82E4027DEF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936D7866-71CE-025B-AA8D-95687B9894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629F344-D557-9D3C-BA5D-D0110D1BD9E9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LOGISTIK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1A9F550-F855-29C0-74DE-6B1510A12C72}"/>
              </a:ext>
            </a:extLst>
          </p:cNvPr>
          <p:cNvSpPr txBox="1"/>
          <p:nvPr/>
        </p:nvSpPr>
        <p:spPr>
          <a:xfrm>
            <a:off x="333157" y="1756708"/>
            <a:ext cx="3093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Keine zu großen Verpackungen mehr!</a:t>
            </a:r>
            <a:endParaRPr lang="de-DE" sz="120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Durch die Reduzierung der Verpackungs-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 err="1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größe</a:t>
            </a: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, können Ressourcen eingespart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werden. Wir verpacken die Produkte ohne überflüssigen Hohlraum.</a:t>
            </a:r>
          </a:p>
        </p:txBody>
      </p:sp>
      <p:pic>
        <p:nvPicPr>
          <p:cNvPr id="4" name="Grafik 3" descr="Ein Bild, das Screenshot, Text, Design, Quadrat enthält.&#10;&#10;Automatisch generierte Beschreibung">
            <a:extLst>
              <a:ext uri="{FF2B5EF4-FFF2-40B4-BE49-F238E27FC236}">
                <a16:creationId xmlns:a16="http://schemas.microsoft.com/office/drawing/2014/main" id="{3159EBEE-2CE0-73A5-9698-4C7F7E37D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99" y="3048589"/>
            <a:ext cx="2316770" cy="99749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5C076CE-7379-7560-2106-74EEF10975D9}"/>
              </a:ext>
            </a:extLst>
          </p:cNvPr>
          <p:cNvGrpSpPr/>
          <p:nvPr/>
        </p:nvGrpSpPr>
        <p:grpSpPr>
          <a:xfrm>
            <a:off x="4572000" y="1825567"/>
            <a:ext cx="3903489" cy="541160"/>
            <a:chOff x="4572000" y="1312248"/>
            <a:chExt cx="3903489" cy="54116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E6D1824-1230-6825-86AA-557656B44192}"/>
                </a:ext>
              </a:extLst>
            </p:cNvPr>
            <p:cNvSpPr/>
            <p:nvPr/>
          </p:nvSpPr>
          <p:spPr>
            <a:xfrm>
              <a:off x="4572000" y="1312248"/>
              <a:ext cx="3557708" cy="54116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6E326D95-7483-F99B-5DE7-D991827BD0C4}"/>
                </a:ext>
              </a:extLst>
            </p:cNvPr>
            <p:cNvSpPr txBox="1"/>
            <p:nvPr/>
          </p:nvSpPr>
          <p:spPr>
            <a:xfrm>
              <a:off x="4731787" y="1395225"/>
              <a:ext cx="3743702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Mehr Containerkapazität bei der Verschiffung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A751B63-3738-3F07-DFA7-3B29632EC9F1}"/>
              </a:ext>
            </a:extLst>
          </p:cNvPr>
          <p:cNvGrpSpPr/>
          <p:nvPr/>
        </p:nvGrpSpPr>
        <p:grpSpPr>
          <a:xfrm>
            <a:off x="4572000" y="2898308"/>
            <a:ext cx="3903489" cy="310351"/>
            <a:chOff x="4572000" y="2042231"/>
            <a:chExt cx="3903489" cy="310351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656683C-A31A-BAD7-A14D-6D18F8DE6F8E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7CF64D0B-7016-9947-CC43-A4615333E533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Lagerplatzoptimierung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26DC7E7-1CC3-7973-B02C-A28CD528B590}"/>
              </a:ext>
            </a:extLst>
          </p:cNvPr>
          <p:cNvGrpSpPr/>
          <p:nvPr/>
        </p:nvGrpSpPr>
        <p:grpSpPr>
          <a:xfrm>
            <a:off x="4572000" y="2474202"/>
            <a:ext cx="3903489" cy="310351"/>
            <a:chOff x="4572000" y="1681081"/>
            <a:chExt cx="3903489" cy="310351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A8C11E5-FAC3-69AC-3A62-A2ED1390C151}"/>
                </a:ext>
              </a:extLst>
            </p:cNvPr>
            <p:cNvSpPr/>
            <p:nvPr/>
          </p:nvSpPr>
          <p:spPr>
            <a:xfrm>
              <a:off x="4572000" y="168108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A566816E-824F-F47E-EDEE-D1205456B1C6}"/>
                </a:ext>
              </a:extLst>
            </p:cNvPr>
            <p:cNvSpPr txBox="1"/>
            <p:nvPr/>
          </p:nvSpPr>
          <p:spPr>
            <a:xfrm>
              <a:off x="4731787" y="1745992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Mehr LKW-Ladekapazität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95AF595-6651-B3AE-EFAF-02B0F24D47B9}"/>
              </a:ext>
            </a:extLst>
          </p:cNvPr>
          <p:cNvGrpSpPr/>
          <p:nvPr/>
        </p:nvGrpSpPr>
        <p:grpSpPr>
          <a:xfrm>
            <a:off x="4572000" y="3320930"/>
            <a:ext cx="3903489" cy="310351"/>
            <a:chOff x="4572000" y="2042231"/>
            <a:chExt cx="3903489" cy="310351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8948C0C-8ED4-8BA6-7B3D-845A81A6B8A9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2238D07F-696B-16F9-93C7-CB85540E7613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Lagerfläche effizient nutzen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0318175-293D-3F45-0BBD-9FCF7C0090BA}"/>
              </a:ext>
            </a:extLst>
          </p:cNvPr>
          <p:cNvGrpSpPr/>
          <p:nvPr/>
        </p:nvGrpSpPr>
        <p:grpSpPr>
          <a:xfrm>
            <a:off x="4572000" y="3743552"/>
            <a:ext cx="3903489" cy="310351"/>
            <a:chOff x="4572000" y="2042231"/>
            <a:chExt cx="3903489" cy="31035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5DD990F-AE53-41C9-670B-2390667843C7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8A825F2C-CCE3-75C4-70C9-C38301DD3303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Mehr Platz im Lager</a:t>
              </a: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2F637954-E0A8-699B-E2F8-8159F3E39BDF}"/>
              </a:ext>
            </a:extLst>
          </p:cNvPr>
          <p:cNvSpPr txBox="1"/>
          <p:nvPr/>
        </p:nvSpPr>
        <p:spPr>
          <a:xfrm>
            <a:off x="541726" y="4078367"/>
            <a:ext cx="21169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Reduzierung der Verpackungsgröße</a:t>
            </a:r>
            <a:endParaRPr lang="de-DE" sz="80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D6C81E3-D9F1-29A7-A25A-06870ED54F06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C9E5315-29D1-0258-6F8C-FC42424DE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20" name="Grafik 19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1DB0B6A-E9DE-A16A-91FC-7275887F8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6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Person, Techniker, Mann, medizinische Ausrüstung enthält.&#10;&#10;Automatisch generierte Beschreibung">
            <a:extLst>
              <a:ext uri="{FF2B5EF4-FFF2-40B4-BE49-F238E27FC236}">
                <a16:creationId xmlns:a16="http://schemas.microsoft.com/office/drawing/2014/main" id="{33428D02-80B9-9C7A-7E40-BFE92767F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120" y="596166"/>
            <a:ext cx="5900457" cy="39336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084227FB-20E4-3B16-EFC2-3BC989515DAC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SERVICE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1CB94225-D0C2-DDE5-6E38-82DA611ED6DC}"/>
              </a:ext>
            </a:extLst>
          </p:cNvPr>
          <p:cNvSpPr txBox="1"/>
          <p:nvPr/>
        </p:nvSpPr>
        <p:spPr>
          <a:xfrm>
            <a:off x="772211" y="2406083"/>
            <a:ext cx="334995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REPARIEREN 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STATT 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WEGWERFEN!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52FC0F3-8CBC-6357-75DF-FAE01505FE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134" y="3265834"/>
            <a:ext cx="1103941" cy="103579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8890309-003C-FD8D-8EBA-A5923D263E23}"/>
              </a:ext>
            </a:extLst>
          </p:cNvPr>
          <p:cNvSpPr/>
          <p:nvPr/>
        </p:nvSpPr>
        <p:spPr>
          <a:xfrm flipH="1">
            <a:off x="441798" y="2319570"/>
            <a:ext cx="103768" cy="1035796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04F9705-2A96-2EF9-A30C-A31410040D30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712000-B003-CC2F-E4CF-7178DD55A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43B86806-C407-0333-8424-43B869C01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629F344-D557-9D3C-BA5D-D0110D1BD9E9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SERVICE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1A9F550-F855-29C0-74DE-6B1510A12C72}"/>
              </a:ext>
            </a:extLst>
          </p:cNvPr>
          <p:cNvSpPr txBox="1"/>
          <p:nvPr/>
        </p:nvSpPr>
        <p:spPr>
          <a:xfrm>
            <a:off x="333157" y="1756708"/>
            <a:ext cx="3093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Nachhaltigkeit fängt mit einem guten, </a:t>
            </a:r>
            <a:b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zuverlässigen Service an. </a:t>
            </a:r>
          </a:p>
          <a:p>
            <a:endParaRPr lang="de-DE" sz="120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Ein Produkt reparieren zu lassen, ist oft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günstiger, als es neu zu kaufen. Zudem wird durch die Reparatur die Anhäufung von Elektroschrott verringert und die Umwelt geschont.</a:t>
            </a:r>
          </a:p>
          <a:p>
            <a:endParaRPr lang="de-DE" sz="120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A751B63-3738-3F07-DFA7-3B29632EC9F1}"/>
              </a:ext>
            </a:extLst>
          </p:cNvPr>
          <p:cNvGrpSpPr/>
          <p:nvPr/>
        </p:nvGrpSpPr>
        <p:grpSpPr>
          <a:xfrm>
            <a:off x="4572000" y="2221328"/>
            <a:ext cx="3903489" cy="310351"/>
            <a:chOff x="4572000" y="2042231"/>
            <a:chExt cx="3903489" cy="310351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656683C-A31A-BAD7-A14D-6D18F8DE6F8E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7CF64D0B-7016-9947-CC43-A4615333E533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Ersatzteilservice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26DC7E7-1CC3-7973-B02C-A28CD528B590}"/>
              </a:ext>
            </a:extLst>
          </p:cNvPr>
          <p:cNvGrpSpPr/>
          <p:nvPr/>
        </p:nvGrpSpPr>
        <p:grpSpPr>
          <a:xfrm>
            <a:off x="4572000" y="1797222"/>
            <a:ext cx="3903489" cy="310351"/>
            <a:chOff x="4572000" y="1681081"/>
            <a:chExt cx="3903489" cy="310351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A8C11E5-FAC3-69AC-3A62-A2ED1390C151}"/>
                </a:ext>
              </a:extLst>
            </p:cNvPr>
            <p:cNvSpPr/>
            <p:nvPr/>
          </p:nvSpPr>
          <p:spPr>
            <a:xfrm>
              <a:off x="4572000" y="168108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A566816E-824F-F47E-EDEE-D1205456B1C6}"/>
                </a:ext>
              </a:extLst>
            </p:cNvPr>
            <p:cNvSpPr txBox="1"/>
            <p:nvPr/>
          </p:nvSpPr>
          <p:spPr>
            <a:xfrm>
              <a:off x="4731787" y="1745992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Schnelle </a:t>
              </a:r>
              <a:r>
                <a:rPr lang="de-DE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Reparturabwicklung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95AF595-6651-B3AE-EFAF-02B0F24D47B9}"/>
              </a:ext>
            </a:extLst>
          </p:cNvPr>
          <p:cNvGrpSpPr/>
          <p:nvPr/>
        </p:nvGrpSpPr>
        <p:grpSpPr>
          <a:xfrm>
            <a:off x="4572000" y="2643950"/>
            <a:ext cx="3903489" cy="310351"/>
            <a:chOff x="4572000" y="2042231"/>
            <a:chExt cx="3903489" cy="310351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8948C0C-8ED4-8BA6-7B3D-845A81A6B8A9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2238D07F-696B-16F9-93C7-CB85540E7613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Überprüfungs-/Kalibrierservice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0318175-293D-3F45-0BBD-9FCF7C0090BA}"/>
              </a:ext>
            </a:extLst>
          </p:cNvPr>
          <p:cNvGrpSpPr/>
          <p:nvPr/>
        </p:nvGrpSpPr>
        <p:grpSpPr>
          <a:xfrm>
            <a:off x="4572000" y="3066572"/>
            <a:ext cx="3903489" cy="310351"/>
            <a:chOff x="4572000" y="2042231"/>
            <a:chExt cx="3903489" cy="31035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5DD990F-AE53-41C9-670B-2390667843C7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8A825F2C-CCE3-75C4-70C9-C38301DD3303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Ersatzteillager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35B0E9F-B446-D8FB-320E-5D5799968834}"/>
              </a:ext>
            </a:extLst>
          </p:cNvPr>
          <p:cNvGrpSpPr/>
          <p:nvPr/>
        </p:nvGrpSpPr>
        <p:grpSpPr>
          <a:xfrm>
            <a:off x="4572000" y="3489194"/>
            <a:ext cx="3903489" cy="310351"/>
            <a:chOff x="4572000" y="2042231"/>
            <a:chExt cx="3903489" cy="310351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BA4893B-8954-BA8B-C4D5-46EAB9CBB104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1683744E-5275-C6B7-BD35-5DBD218FE380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4 JAHRE GARANTIE</a:t>
              </a:r>
            </a:p>
          </p:txBody>
        </p:sp>
      </p:grpSp>
      <p:pic>
        <p:nvPicPr>
          <p:cNvPr id="32" name="Grafik 31" descr="Ein Bild, das Text, Kreis, Schrift, Logo enthält.&#10;&#10;Automatisch generierte Beschreibung">
            <a:extLst>
              <a:ext uri="{FF2B5EF4-FFF2-40B4-BE49-F238E27FC236}">
                <a16:creationId xmlns:a16="http://schemas.microsoft.com/office/drawing/2014/main" id="{EFDD5099-0B17-4545-4F9B-0078D4BB8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226" y="3659763"/>
            <a:ext cx="641118" cy="643392"/>
          </a:xfrm>
          <a:prstGeom prst="rect">
            <a:avLst/>
          </a:prstGeom>
        </p:spPr>
      </p:pic>
      <p:pic>
        <p:nvPicPr>
          <p:cNvPr id="34" name="Grafik 33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4CF549F6-9AB5-6D20-37EC-18C2FFBEEF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40" y="3644395"/>
            <a:ext cx="1103347" cy="679248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A8943D42-EFE2-070C-8A66-4E0B30B40F76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F2CFA-0CC9-A134-E050-02E16DC8B2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5" name="Grafik 4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0178795F-8512-36FE-C250-8CA3689937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olke, draußen, Himmel, Luftfotografie enthält.&#10;&#10;Automatisch generierte Beschreibung">
            <a:extLst>
              <a:ext uri="{FF2B5EF4-FFF2-40B4-BE49-F238E27FC236}">
                <a16:creationId xmlns:a16="http://schemas.microsoft.com/office/drawing/2014/main" id="{E43F8FB7-BBBB-8E92-DDBB-C0E791DC45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844" y="563398"/>
            <a:ext cx="5860503" cy="39070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084227FB-20E4-3B16-EFC2-3BC989515DAC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WIR ÜBER UNS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1CB94225-D0C2-DDE5-6E38-82DA611ED6DC}"/>
              </a:ext>
            </a:extLst>
          </p:cNvPr>
          <p:cNvSpPr txBox="1"/>
          <p:nvPr/>
        </p:nvSpPr>
        <p:spPr>
          <a:xfrm>
            <a:off x="772211" y="2387289"/>
            <a:ext cx="334995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45% WENIGER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PRIMÄR-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52FC0F3-8CBC-6357-75DF-FAE01505FE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134" y="3265834"/>
            <a:ext cx="1103941" cy="103579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147D258-F820-9E15-7961-6FF5B4A314C5}"/>
              </a:ext>
            </a:extLst>
          </p:cNvPr>
          <p:cNvSpPr/>
          <p:nvPr/>
        </p:nvSpPr>
        <p:spPr>
          <a:xfrm flipH="1">
            <a:off x="441798" y="2319570"/>
            <a:ext cx="103768" cy="1035796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4F0ADF4-DE6B-AE9D-5252-8793B5AE2C78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2538D1-389C-E533-FB86-3243FF2AD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A9A9D335-D7A6-DDD1-3429-3DD4E033EA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8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4043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601855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629F344-D557-9D3C-BA5D-D0110D1BD9E9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WIR ÜBER UNS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1A9F550-F855-29C0-74DE-6B1510A12C72}"/>
              </a:ext>
            </a:extLst>
          </p:cNvPr>
          <p:cNvSpPr txBox="1"/>
          <p:nvPr/>
        </p:nvSpPr>
        <p:spPr>
          <a:xfrm>
            <a:off x="333157" y="1756708"/>
            <a:ext cx="3093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Mit gutem Beispiel voran:</a:t>
            </a:r>
            <a:b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Investition in eine grüne Zukunft. </a:t>
            </a:r>
          </a:p>
          <a:p>
            <a:endParaRPr lang="de-DE" sz="120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Klimaschutz und Energieversorgung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für die Zukunftsfähigkeit unseres Wirtschaftsstandorts im Sauerland. 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A751B63-3738-3F07-DFA7-3B29632EC9F1}"/>
              </a:ext>
            </a:extLst>
          </p:cNvPr>
          <p:cNvGrpSpPr/>
          <p:nvPr/>
        </p:nvGrpSpPr>
        <p:grpSpPr>
          <a:xfrm>
            <a:off x="4572000" y="2221328"/>
            <a:ext cx="3903489" cy="509150"/>
            <a:chOff x="4572000" y="2042231"/>
            <a:chExt cx="3903489" cy="50915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656683C-A31A-BAD7-A14D-6D18F8DE6F8E}"/>
                </a:ext>
              </a:extLst>
            </p:cNvPr>
            <p:cNvSpPr/>
            <p:nvPr/>
          </p:nvSpPr>
          <p:spPr>
            <a:xfrm>
              <a:off x="4572000" y="2042231"/>
              <a:ext cx="3557708" cy="5091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7CF64D0B-7016-9947-CC43-A4615333E533}"/>
                </a:ext>
              </a:extLst>
            </p:cNvPr>
            <p:cNvSpPr txBox="1"/>
            <p:nvPr/>
          </p:nvSpPr>
          <p:spPr>
            <a:xfrm>
              <a:off x="4731787" y="2114825"/>
              <a:ext cx="3743702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Photovoltaikanlage </a:t>
              </a:r>
              <a:b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zur Energiegewinnung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26DC7E7-1CC3-7973-B02C-A28CD528B590}"/>
              </a:ext>
            </a:extLst>
          </p:cNvPr>
          <p:cNvGrpSpPr/>
          <p:nvPr/>
        </p:nvGrpSpPr>
        <p:grpSpPr>
          <a:xfrm>
            <a:off x="4572000" y="1797222"/>
            <a:ext cx="3903489" cy="310351"/>
            <a:chOff x="4572000" y="1681081"/>
            <a:chExt cx="3903489" cy="310351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A8C11E5-FAC3-69AC-3A62-A2ED1390C151}"/>
                </a:ext>
              </a:extLst>
            </p:cNvPr>
            <p:cNvSpPr/>
            <p:nvPr/>
          </p:nvSpPr>
          <p:spPr>
            <a:xfrm>
              <a:off x="4572000" y="168108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A566816E-824F-F47E-EDEE-D1205456B1C6}"/>
                </a:ext>
              </a:extLst>
            </p:cNvPr>
            <p:cNvSpPr txBox="1"/>
            <p:nvPr/>
          </p:nvSpPr>
          <p:spPr>
            <a:xfrm>
              <a:off x="4731787" y="1745992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Reduzierter CO2-Ausstoß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0318175-293D-3F45-0BBD-9FCF7C0090BA}"/>
              </a:ext>
            </a:extLst>
          </p:cNvPr>
          <p:cNvGrpSpPr/>
          <p:nvPr/>
        </p:nvGrpSpPr>
        <p:grpSpPr>
          <a:xfrm>
            <a:off x="4572000" y="2844050"/>
            <a:ext cx="3903489" cy="310351"/>
            <a:chOff x="4572000" y="2042231"/>
            <a:chExt cx="3903489" cy="31035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5DD990F-AE53-41C9-670B-2390667843C7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8A825F2C-CCE3-75C4-70C9-C38301DD3303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Energieeffizienz nach EG 55</a:t>
              </a:r>
            </a:p>
          </p:txBody>
        </p:sp>
      </p:grpSp>
      <p:pic>
        <p:nvPicPr>
          <p:cNvPr id="5" name="Grafik 4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76049140-FCEC-CC04-A23B-0996F9E377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51" y="3368382"/>
            <a:ext cx="1955620" cy="82471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F9E6916-7ABA-5B00-A66C-0F660CB456AB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F3FAD3-3867-D2F1-D7F7-16B4512B24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FF7540F1-65B6-A6DB-1D86-D0B81138E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E6E39B8-6CDF-A3FF-FAD8-543B5ADB7296}"/>
              </a:ext>
            </a:extLst>
          </p:cNvPr>
          <p:cNvSpPr/>
          <p:nvPr/>
        </p:nvSpPr>
        <p:spPr>
          <a:xfrm>
            <a:off x="0" y="0"/>
            <a:ext cx="9144000" cy="4470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Gras, Tripod, Screenshot, Grün enthält.&#10;&#10;Automatisch generierte Beschreibung">
            <a:extLst>
              <a:ext uri="{FF2B5EF4-FFF2-40B4-BE49-F238E27FC236}">
                <a16:creationId xmlns:a16="http://schemas.microsoft.com/office/drawing/2014/main" id="{FFF5BB25-5452-FC57-0E82-B896456B9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461" y="-637669"/>
            <a:ext cx="3153568" cy="5344133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DEF4A54-D438-792D-18BE-5CDD0D235314}"/>
              </a:ext>
            </a:extLst>
          </p:cNvPr>
          <p:cNvSpPr txBox="1">
            <a:spLocks/>
          </p:cNvSpPr>
          <p:nvPr/>
        </p:nvSpPr>
        <p:spPr>
          <a:xfrm>
            <a:off x="639809" y="3321265"/>
            <a:ext cx="2767558" cy="692497"/>
          </a:xfrm>
          <a:prstGeom prst="rect">
            <a:avLst/>
          </a:prstGeom>
          <a:effectLst>
            <a:innerShdw>
              <a:schemeClr val="tx1"/>
            </a:innerShdw>
            <a:reflection endPos="0" dir="5400000" sy="-100000" algn="bl" rotWithShape="0"/>
          </a:effectLst>
        </p:spPr>
        <p:txBody>
          <a:bodyPr vert="horz" wrap="square" lIns="0" tIns="1524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20"/>
              </a:spcBef>
            </a:pPr>
            <a:r>
              <a:rPr lang="de-DE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9AF49B1-D440-4549-74D4-61656DB3BA96}"/>
              </a:ext>
            </a:extLst>
          </p:cNvPr>
          <p:cNvCxnSpPr>
            <a:cxnSpLocks/>
          </p:cNvCxnSpPr>
          <p:nvPr/>
        </p:nvCxnSpPr>
        <p:spPr>
          <a:xfrm>
            <a:off x="0" y="2941168"/>
            <a:ext cx="467957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239AD592-8C6F-7B6C-CD75-F25DF15423AE}"/>
              </a:ext>
            </a:extLst>
          </p:cNvPr>
          <p:cNvCxnSpPr>
            <a:cxnSpLocks/>
          </p:cNvCxnSpPr>
          <p:nvPr/>
        </p:nvCxnSpPr>
        <p:spPr>
          <a:xfrm>
            <a:off x="0" y="4199711"/>
            <a:ext cx="467957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A0FFB654-16F8-16B5-B809-E678ECC00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9" name="Grafik 8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E399A6BB-1CDE-1647-E6CB-E641F9802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EEA86B-9C9F-CB29-4604-D4DB11A63C39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629F344-D557-9D3C-BA5D-D0110D1BD9E9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UNSER KONZEPT</a:t>
            </a:r>
          </a:p>
        </p:txBody>
      </p:sp>
      <p:pic>
        <p:nvPicPr>
          <p:cNvPr id="17" name="Grafik 16" descr="Ein Bild, das Grafiken, Schrift, Design, orange enthält.&#10;&#10;Automatisch generierte Beschreibung">
            <a:extLst>
              <a:ext uri="{FF2B5EF4-FFF2-40B4-BE49-F238E27FC236}">
                <a16:creationId xmlns:a16="http://schemas.microsoft.com/office/drawing/2014/main" id="{B839A98D-1675-44E1-85D9-FE0D935476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80" y="1312248"/>
            <a:ext cx="754610" cy="580469"/>
          </a:xfrm>
          <a:prstGeom prst="rect">
            <a:avLst/>
          </a:prstGeom>
        </p:spPr>
      </p:pic>
      <p:pic>
        <p:nvPicPr>
          <p:cNvPr id="19" name="Grafik 18" descr="Ein Bild, das Design, Würfel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8168AF69-3275-8554-016A-975FDCD84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80" y="2018959"/>
            <a:ext cx="754610" cy="580469"/>
          </a:xfrm>
          <a:prstGeom prst="rect">
            <a:avLst/>
          </a:prstGeom>
        </p:spPr>
      </p:pic>
      <p:pic>
        <p:nvPicPr>
          <p:cNvPr id="21" name="Grafik 20" descr="Ein Bild, das Screenshot, Fahrzeug, gelb, Design enthält.&#10;&#10;Automatisch generierte Beschreibung">
            <a:extLst>
              <a:ext uri="{FF2B5EF4-FFF2-40B4-BE49-F238E27FC236}">
                <a16:creationId xmlns:a16="http://schemas.microsoft.com/office/drawing/2014/main" id="{2E5A0AA2-7BCC-F297-0DC6-1327CD3B4F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80" y="2724076"/>
            <a:ext cx="754610" cy="580469"/>
          </a:xfrm>
          <a:prstGeom prst="rect">
            <a:avLst/>
          </a:prstGeom>
        </p:spPr>
      </p:pic>
      <p:pic>
        <p:nvPicPr>
          <p:cNvPr id="23" name="Grafik 22" descr="Ein Bild, das Screenshot, Symbol, Design, Grafiken enthält.&#10;&#10;Automatisch generierte Beschreibung">
            <a:extLst>
              <a:ext uri="{FF2B5EF4-FFF2-40B4-BE49-F238E27FC236}">
                <a16:creationId xmlns:a16="http://schemas.microsoft.com/office/drawing/2014/main" id="{3C625830-690A-F543-5CAE-85735D0C45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80" y="3429193"/>
            <a:ext cx="754610" cy="580469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1A9F550-F855-29C0-74DE-6B1510A12C72}"/>
              </a:ext>
            </a:extLst>
          </p:cNvPr>
          <p:cNvSpPr txBox="1"/>
          <p:nvPr/>
        </p:nvSpPr>
        <p:spPr>
          <a:xfrm>
            <a:off x="333157" y="1736555"/>
            <a:ext cx="32397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rial" panose="020B0604020202020204" pitchFamily="34" charset="0"/>
              </a:rPr>
              <a:t>Um es Dir einfacher zu machen,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deine Arbeit nachhaltig zu gestalten,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setzen wir auf ein 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ressourcenschonendes</a:t>
            </a:r>
            <a:r>
              <a:rPr lang="de-DE" sz="1200" dirty="0">
                <a:effectLst/>
                <a:latin typeface="Arial" panose="020B0604020202020204" pitchFamily="34" charset="0"/>
              </a:rPr>
              <a:t>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Produktions- und Verpackungskonzept.</a:t>
            </a:r>
          </a:p>
          <a:p>
            <a:endParaRPr lang="de-DE" sz="1200" dirty="0">
              <a:effectLst/>
              <a:latin typeface="Arial" panose="020B0604020202020204" pitchFamily="34" charset="0"/>
            </a:endParaRPr>
          </a:p>
          <a:p>
            <a:r>
              <a:rPr lang="de-DE" sz="1200" dirty="0">
                <a:effectLst/>
                <a:latin typeface="Arial" panose="020B0604020202020204" pitchFamily="34" charset="0"/>
              </a:rPr>
              <a:t>Wir entwickeln Produkte, die Dir nicht </a:t>
            </a:r>
            <a:br>
              <a:rPr lang="de-DE" sz="1200" dirty="0">
                <a:effectLst/>
                <a:latin typeface="Arial" panose="020B0604020202020204" pitchFamily="34" charset="0"/>
              </a:rPr>
            </a:br>
            <a:r>
              <a:rPr lang="de-DE" sz="1200" dirty="0">
                <a:effectLst/>
                <a:latin typeface="Arial" panose="020B0604020202020204" pitchFamily="34" charset="0"/>
              </a:rPr>
              <a:t>nur dabei helfen präziser und effizienter </a:t>
            </a:r>
          </a:p>
          <a:p>
            <a:r>
              <a:rPr lang="de-DE" sz="1200" dirty="0">
                <a:effectLst/>
                <a:latin typeface="Arial" panose="020B0604020202020204" pitchFamily="34" charset="0"/>
              </a:rPr>
              <a:t>zu arbeiten, sondern auch 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verantwortungs- </a:t>
            </a:r>
            <a:br>
              <a:rPr lang="de-DE" sz="1200" b="1" dirty="0">
                <a:effectLst/>
                <a:latin typeface="Arial" panose="020B0604020202020204" pitchFamily="34" charset="0"/>
              </a:rPr>
            </a:br>
            <a:r>
              <a:rPr lang="de-DE" sz="1200" b="1" dirty="0">
                <a:effectLst/>
                <a:latin typeface="Arial" panose="020B0604020202020204" pitchFamily="34" charset="0"/>
              </a:rPr>
              <a:t>und umweltbewusster.</a:t>
            </a:r>
            <a:endParaRPr lang="de-DE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B4A5BED-4EC0-E1A1-E07E-36EA038BCCE9}"/>
              </a:ext>
            </a:extLst>
          </p:cNvPr>
          <p:cNvSpPr/>
          <p:nvPr/>
        </p:nvSpPr>
        <p:spPr>
          <a:xfrm>
            <a:off x="5324030" y="1312248"/>
            <a:ext cx="2290273" cy="580469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D8D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1E9D8692-8E50-3056-B8FF-9D946B2974BE}"/>
              </a:ext>
            </a:extLst>
          </p:cNvPr>
          <p:cNvSpPr txBox="1"/>
          <p:nvPr/>
        </p:nvSpPr>
        <p:spPr>
          <a:xfrm>
            <a:off x="5483817" y="1488349"/>
            <a:ext cx="334995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PRODUKTION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09B29907-4816-B65F-E6D2-FE5F7C0464F7}"/>
              </a:ext>
            </a:extLst>
          </p:cNvPr>
          <p:cNvSpPr/>
          <p:nvPr/>
        </p:nvSpPr>
        <p:spPr>
          <a:xfrm>
            <a:off x="5324030" y="2021549"/>
            <a:ext cx="2290273" cy="580469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D8D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F8DF2955-3176-6B52-C433-D7D1CE75BA0F}"/>
              </a:ext>
            </a:extLst>
          </p:cNvPr>
          <p:cNvSpPr txBox="1"/>
          <p:nvPr/>
        </p:nvSpPr>
        <p:spPr>
          <a:xfrm>
            <a:off x="5483817" y="2197650"/>
            <a:ext cx="334995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VERPACKUNG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2A65A5-5139-C7A4-DFFB-E94115272BE8}"/>
              </a:ext>
            </a:extLst>
          </p:cNvPr>
          <p:cNvSpPr/>
          <p:nvPr/>
        </p:nvSpPr>
        <p:spPr>
          <a:xfrm>
            <a:off x="5324030" y="2730850"/>
            <a:ext cx="2290273" cy="580469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D8D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BD67FAF1-D146-DEB3-87BE-43AA0B3F162D}"/>
              </a:ext>
            </a:extLst>
          </p:cNvPr>
          <p:cNvSpPr txBox="1"/>
          <p:nvPr/>
        </p:nvSpPr>
        <p:spPr>
          <a:xfrm>
            <a:off x="5483817" y="2906951"/>
            <a:ext cx="334995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LOGISTIK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9172A55A-3FDA-6BE3-EB25-9C3CC37D890B}"/>
              </a:ext>
            </a:extLst>
          </p:cNvPr>
          <p:cNvSpPr/>
          <p:nvPr/>
        </p:nvSpPr>
        <p:spPr>
          <a:xfrm>
            <a:off x="5324030" y="3431606"/>
            <a:ext cx="2290273" cy="580469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D8D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5BCFAC37-B671-D3A7-4E25-A6BA9D6D4A3A}"/>
              </a:ext>
            </a:extLst>
          </p:cNvPr>
          <p:cNvSpPr txBox="1"/>
          <p:nvPr/>
        </p:nvSpPr>
        <p:spPr>
          <a:xfrm>
            <a:off x="5483817" y="3607707"/>
            <a:ext cx="334995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SERVICE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16A89D-07E1-5367-BB7E-8AFB32A35F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2C20F776-36F8-C400-AC53-878455A3AB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fik 51" descr="Ein Bild, das draußen, Gelände, Wasser, Strand enthält.&#10;&#10;Automatisch generierte Beschreibung">
            <a:extLst>
              <a:ext uri="{FF2B5EF4-FFF2-40B4-BE49-F238E27FC236}">
                <a16:creationId xmlns:a16="http://schemas.microsoft.com/office/drawing/2014/main" id="{527168C6-34EC-1145-5B3E-1830707A9E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855" y="496076"/>
            <a:ext cx="5987124" cy="39914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084227FB-20E4-3B16-EFC2-3BC989515DAC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PRODUKTION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1CB94225-D0C2-DDE5-6E38-82DA611ED6DC}"/>
              </a:ext>
            </a:extLst>
          </p:cNvPr>
          <p:cNvSpPr txBox="1"/>
          <p:nvPr/>
        </p:nvSpPr>
        <p:spPr>
          <a:xfrm>
            <a:off x="772211" y="2334938"/>
            <a:ext cx="334995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85 – 95% 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RECYCELTES 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52FC0F3-8CBC-6357-75DF-FAE01505FE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134" y="3265834"/>
            <a:ext cx="1103941" cy="1035796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6CCE56BC-16A9-055C-B25E-CCF3048D0A1A}"/>
              </a:ext>
            </a:extLst>
          </p:cNvPr>
          <p:cNvSpPr/>
          <p:nvPr/>
        </p:nvSpPr>
        <p:spPr>
          <a:xfrm flipH="1">
            <a:off x="441798" y="2319570"/>
            <a:ext cx="103768" cy="1035796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17C7505-ECE2-74C9-588F-E44EB0D5CE63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20FAC3-E75E-F307-EBDA-496B704239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EB59467D-5A71-C2AA-EE38-59EDC0ADB7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0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1BC770FA-668F-68DA-ED95-4AA6CCA07D0C}"/>
              </a:ext>
            </a:extLst>
          </p:cNvPr>
          <p:cNvSpPr/>
          <p:nvPr/>
        </p:nvSpPr>
        <p:spPr>
          <a:xfrm>
            <a:off x="3562208" y="1330313"/>
            <a:ext cx="4876670" cy="2694093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D8D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6" name="Grafik 55" descr="Ein Bild, das Clipart, Diagramm, Cartoon, Design enthält.&#10;&#10;Automatisch generierte Beschreibung">
            <a:extLst>
              <a:ext uri="{FF2B5EF4-FFF2-40B4-BE49-F238E27FC236}">
                <a16:creationId xmlns:a16="http://schemas.microsoft.com/office/drawing/2014/main" id="{11263345-9B8F-AD7C-1953-BD4540CC90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5" y="2969336"/>
            <a:ext cx="2327665" cy="14527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629F344-D557-9D3C-BA5D-D0110D1BD9E9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PRODUKTION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1A9F550-F855-29C0-74DE-6B1510A12C72}"/>
              </a:ext>
            </a:extLst>
          </p:cNvPr>
          <p:cNvSpPr txBox="1"/>
          <p:nvPr/>
        </p:nvSpPr>
        <p:spPr>
          <a:xfrm>
            <a:off x="333157" y="1756708"/>
            <a:ext cx="3093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Wir stehen zur Nachhaltigkeit in </a:t>
            </a:r>
            <a:b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„Wort und Tat“.</a:t>
            </a:r>
            <a:endParaRPr lang="de-DE" sz="120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Uns ist es gelungen, recycelte Materialien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einzusetzen und zu verarbeiten.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Der Qualitätsstandard bleibt dabei hoch.</a:t>
            </a:r>
            <a:endParaRPr lang="de-DE" sz="12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7" name="Grafik 56" descr="Ein Bild, das Design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9C024855-B056-942D-A26C-375CACDD0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653" y="1174452"/>
            <a:ext cx="2747225" cy="2901069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E3ADFC9-262A-173F-8D0A-7D0DADEE2530}"/>
              </a:ext>
            </a:extLst>
          </p:cNvPr>
          <p:cNvGrpSpPr/>
          <p:nvPr/>
        </p:nvGrpSpPr>
        <p:grpSpPr>
          <a:xfrm>
            <a:off x="8031930" y="1882203"/>
            <a:ext cx="717226" cy="717226"/>
            <a:chOff x="7687928" y="1543578"/>
            <a:chExt cx="865847" cy="86584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F6C12D5-DBC7-F54F-A571-014A632441C8}"/>
                </a:ext>
              </a:extLst>
            </p:cNvPr>
            <p:cNvSpPr/>
            <p:nvPr/>
          </p:nvSpPr>
          <p:spPr>
            <a:xfrm>
              <a:off x="7687928" y="1543578"/>
              <a:ext cx="865847" cy="8658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86A0ABC3-AB5F-8870-0505-28C451DC6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3194" y="1749597"/>
              <a:ext cx="495315" cy="464740"/>
            </a:xfrm>
            <a:prstGeom prst="rect">
              <a:avLst/>
            </a:prstGeom>
          </p:spPr>
        </p:pic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0B036804-82A7-1CBC-05DC-BC69B960FCA0}"/>
              </a:ext>
            </a:extLst>
          </p:cNvPr>
          <p:cNvSpPr txBox="1"/>
          <p:nvPr/>
        </p:nvSpPr>
        <p:spPr>
          <a:xfrm>
            <a:off x="3775605" y="1756708"/>
            <a:ext cx="30937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PRODUKTGEHÄUSE</a:t>
            </a:r>
          </a:p>
          <a:p>
            <a:endParaRPr lang="de-DE" sz="120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Das Produktgehäuse sowie einzelne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Plastikkomponenten bestehen aus bis zu 95 Prozent recycelten Plastik.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Durch die Verwendung von recycelten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Kunststoffen wird weniger Energie bei der Herstellung des Materials aufgewendet und die </a:t>
            </a:r>
            <a:r>
              <a:rPr lang="de-DE" sz="1200" dirty="0" err="1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Resscource</a:t>
            </a: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Erdöl geschont.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00D32A7-238F-069A-CEB6-7720E394A86B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2E7438-20B1-C1AB-DA02-0BD6F0D26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373DAA2D-1FE7-EC7A-E9EA-7F6CE4EB30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6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>
            <a:extLst>
              <a:ext uri="{FF2B5EF4-FFF2-40B4-BE49-F238E27FC236}">
                <a16:creationId xmlns:a16="http://schemas.microsoft.com/office/drawing/2014/main" id="{5829673E-63D9-C260-C17A-14697EA0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4178"/>
            <a:ext cx="9144000" cy="2146300"/>
          </a:xfrm>
          <a:prstGeom prst="rect">
            <a:avLst/>
          </a:prstGeom>
        </p:spPr>
      </p:pic>
      <p:pic>
        <p:nvPicPr>
          <p:cNvPr id="28" name="object 6">
            <a:extLst>
              <a:ext uri="{FF2B5EF4-FFF2-40B4-BE49-F238E27FC236}">
                <a16:creationId xmlns:a16="http://schemas.microsoft.com/office/drawing/2014/main" id="{3F0D6FA6-6590-B0FB-8DCC-AEB582FE8F66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014" y="2030110"/>
            <a:ext cx="598500" cy="1799374"/>
          </a:xfrm>
          <a:prstGeom prst="rect">
            <a:avLst/>
          </a:prstGeom>
        </p:spPr>
      </p:pic>
      <p:pic>
        <p:nvPicPr>
          <p:cNvPr id="29" name="object 7">
            <a:extLst>
              <a:ext uri="{FF2B5EF4-FFF2-40B4-BE49-F238E27FC236}">
                <a16:creationId xmlns:a16="http://schemas.microsoft.com/office/drawing/2014/main" id="{02F71AAE-4B46-9201-39A7-EB3B4538F19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338" y="2408844"/>
            <a:ext cx="737997" cy="1426479"/>
          </a:xfrm>
          <a:prstGeom prst="rect">
            <a:avLst/>
          </a:prstGeom>
        </p:spPr>
      </p:pic>
      <p:pic>
        <p:nvPicPr>
          <p:cNvPr id="30" name="object 8">
            <a:extLst>
              <a:ext uri="{FF2B5EF4-FFF2-40B4-BE49-F238E27FC236}">
                <a16:creationId xmlns:a16="http://schemas.microsoft.com/office/drawing/2014/main" id="{5C611D0C-9867-AC96-EACA-86AC56F8F422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62" y="2129110"/>
            <a:ext cx="764997" cy="1757546"/>
          </a:xfrm>
          <a:prstGeom prst="rect">
            <a:avLst/>
          </a:prstGeom>
        </p:spPr>
      </p:pic>
      <p:pic>
        <p:nvPicPr>
          <p:cNvPr id="31" name="object 9">
            <a:extLst>
              <a:ext uri="{FF2B5EF4-FFF2-40B4-BE49-F238E27FC236}">
                <a16:creationId xmlns:a16="http://schemas.microsoft.com/office/drawing/2014/main" id="{79D885E6-91A1-0EC8-7418-1A2E34ADFCA7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93" y="2602271"/>
            <a:ext cx="482396" cy="1269479"/>
          </a:xfrm>
          <a:prstGeom prst="rect">
            <a:avLst/>
          </a:prstGeom>
        </p:spPr>
      </p:pic>
      <p:pic>
        <p:nvPicPr>
          <p:cNvPr id="32" name="object 10">
            <a:extLst>
              <a:ext uri="{FF2B5EF4-FFF2-40B4-BE49-F238E27FC236}">
                <a16:creationId xmlns:a16="http://schemas.microsoft.com/office/drawing/2014/main" id="{CCF2C038-AE91-03F2-7E44-CF148C450405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936" y="2386879"/>
            <a:ext cx="760501" cy="1500301"/>
          </a:xfrm>
          <a:prstGeom prst="rect">
            <a:avLst/>
          </a:prstGeom>
        </p:spPr>
      </p:pic>
      <p:pic>
        <p:nvPicPr>
          <p:cNvPr id="33" name="object 11">
            <a:extLst>
              <a:ext uri="{FF2B5EF4-FFF2-40B4-BE49-F238E27FC236}">
                <a16:creationId xmlns:a16="http://schemas.microsoft.com/office/drawing/2014/main" id="{C36FE979-C8D4-CBCF-8650-201922A32108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487" y="2507110"/>
            <a:ext cx="500392" cy="1307998"/>
          </a:xfrm>
          <a:prstGeom prst="rect">
            <a:avLst/>
          </a:prstGeom>
        </p:spPr>
      </p:pic>
      <p:pic>
        <p:nvPicPr>
          <p:cNvPr id="34" name="object 12">
            <a:extLst>
              <a:ext uri="{FF2B5EF4-FFF2-40B4-BE49-F238E27FC236}">
                <a16:creationId xmlns:a16="http://schemas.microsoft.com/office/drawing/2014/main" id="{E34542ED-F576-BCBB-60D2-13EED9C8FC1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94930" y="2105080"/>
            <a:ext cx="886352" cy="1786209"/>
          </a:xfrm>
          <a:prstGeom prst="rect">
            <a:avLst/>
          </a:prstGeom>
        </p:spPr>
      </p:pic>
      <p:sp>
        <p:nvSpPr>
          <p:cNvPr id="35" name="object 13">
            <a:extLst>
              <a:ext uri="{FF2B5EF4-FFF2-40B4-BE49-F238E27FC236}">
                <a16:creationId xmlns:a16="http://schemas.microsoft.com/office/drawing/2014/main" id="{6014F74D-3F21-7834-C5C1-A695AB5BF07A}"/>
              </a:ext>
            </a:extLst>
          </p:cNvPr>
          <p:cNvSpPr/>
          <p:nvPr/>
        </p:nvSpPr>
        <p:spPr>
          <a:xfrm>
            <a:off x="0" y="4100109"/>
            <a:ext cx="9144000" cy="216535"/>
          </a:xfrm>
          <a:custGeom>
            <a:avLst/>
            <a:gdLst/>
            <a:ahLst/>
            <a:cxnLst/>
            <a:rect l="l" t="t" r="r" b="b"/>
            <a:pathLst>
              <a:path w="9144000" h="216535">
                <a:moveTo>
                  <a:pt x="9144000" y="0"/>
                </a:moveTo>
                <a:lnTo>
                  <a:pt x="0" y="0"/>
                </a:lnTo>
                <a:lnTo>
                  <a:pt x="0" y="216001"/>
                </a:lnTo>
                <a:lnTo>
                  <a:pt x="9144000" y="216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DA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14">
            <a:extLst>
              <a:ext uri="{FF2B5EF4-FFF2-40B4-BE49-F238E27FC236}">
                <a16:creationId xmlns:a16="http://schemas.microsoft.com/office/drawing/2014/main" id="{D64CC4C9-B49D-1A46-5202-1C7ACBC42E98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978" y="1958114"/>
            <a:ext cx="1278001" cy="2118053"/>
          </a:xfrm>
          <a:prstGeom prst="rect">
            <a:avLst/>
          </a:prstGeom>
        </p:spPr>
      </p:pic>
      <p:pic>
        <p:nvPicPr>
          <p:cNvPr id="5" name="Grafik 4" descr="Ein Bild, das Design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9661853B-A68A-BBD2-22A4-06DC0ABDD90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288" y="2129110"/>
            <a:ext cx="1534200" cy="1620115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49699D7-295F-FDC3-2036-C531FB0C7565}"/>
              </a:ext>
            </a:extLst>
          </p:cNvPr>
          <p:cNvGrpSpPr/>
          <p:nvPr/>
        </p:nvGrpSpPr>
        <p:grpSpPr>
          <a:xfrm>
            <a:off x="3974313" y="1838455"/>
            <a:ext cx="934463" cy="2496085"/>
            <a:chOff x="2386589" y="1662341"/>
            <a:chExt cx="934463" cy="2496085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C31D83E7-B089-62E1-E289-05A96DD574F2}"/>
                </a:ext>
              </a:extLst>
            </p:cNvPr>
            <p:cNvGrpSpPr/>
            <p:nvPr/>
          </p:nvGrpSpPr>
          <p:grpSpPr>
            <a:xfrm>
              <a:off x="2386589" y="1662341"/>
              <a:ext cx="923925" cy="2496085"/>
              <a:chOff x="198107" y="1662341"/>
              <a:chExt cx="923925" cy="2496085"/>
            </a:xfrm>
          </p:grpSpPr>
          <p:sp>
            <p:nvSpPr>
              <p:cNvPr id="38" name="object 16">
                <a:extLst>
                  <a:ext uri="{FF2B5EF4-FFF2-40B4-BE49-F238E27FC236}">
                    <a16:creationId xmlns:a16="http://schemas.microsoft.com/office/drawing/2014/main" id="{32B4FF55-9E3F-7268-D8DB-B186C46ED87B}"/>
                  </a:ext>
                </a:extLst>
              </p:cNvPr>
              <p:cNvSpPr/>
              <p:nvPr/>
            </p:nvSpPr>
            <p:spPr>
              <a:xfrm>
                <a:off x="198107" y="1662341"/>
                <a:ext cx="923925" cy="2480310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2480310">
                    <a:moveTo>
                      <a:pt x="923302" y="0"/>
                    </a:moveTo>
                    <a:lnTo>
                      <a:pt x="0" y="0"/>
                    </a:lnTo>
                    <a:lnTo>
                      <a:pt x="0" y="2480297"/>
                    </a:lnTo>
                    <a:lnTo>
                      <a:pt x="923302" y="2480297"/>
                    </a:lnTo>
                    <a:lnTo>
                      <a:pt x="923302" y="0"/>
                    </a:lnTo>
                    <a:close/>
                  </a:path>
                </a:pathLst>
              </a:custGeom>
              <a:solidFill>
                <a:srgbClr val="F08500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9" name="object 17">
                <a:extLst>
                  <a:ext uri="{FF2B5EF4-FFF2-40B4-BE49-F238E27FC236}">
                    <a16:creationId xmlns:a16="http://schemas.microsoft.com/office/drawing/2014/main" id="{195413CE-1102-BE34-3B82-EB72A704093E}"/>
                  </a:ext>
                </a:extLst>
              </p:cNvPr>
              <p:cNvSpPr/>
              <p:nvPr/>
            </p:nvSpPr>
            <p:spPr>
              <a:xfrm>
                <a:off x="200758" y="3725992"/>
                <a:ext cx="918210" cy="432434"/>
              </a:xfrm>
              <a:custGeom>
                <a:avLst/>
                <a:gdLst/>
                <a:ahLst/>
                <a:cxnLst/>
                <a:rect l="l" t="t" r="r" b="b"/>
                <a:pathLst>
                  <a:path w="918210" h="432435">
                    <a:moveTo>
                      <a:pt x="459003" y="0"/>
                    </a:moveTo>
                    <a:lnTo>
                      <a:pt x="0" y="432003"/>
                    </a:lnTo>
                    <a:lnTo>
                      <a:pt x="918006" y="432003"/>
                    </a:lnTo>
                    <a:lnTo>
                      <a:pt x="459003" y="0"/>
                    </a:lnTo>
                    <a:close/>
                  </a:path>
                </a:pathLst>
              </a:custGeom>
              <a:solidFill>
                <a:srgbClr val="F085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1" name="object 19">
                <a:extLst>
                  <a:ext uri="{FF2B5EF4-FFF2-40B4-BE49-F238E27FC236}">
                    <a16:creationId xmlns:a16="http://schemas.microsoft.com/office/drawing/2014/main" id="{49179D30-5F45-531F-3590-933036534D68}"/>
                  </a:ext>
                </a:extLst>
              </p:cNvPr>
              <p:cNvSpPr/>
              <p:nvPr/>
            </p:nvSpPr>
            <p:spPr>
              <a:xfrm>
                <a:off x="200758" y="1683833"/>
                <a:ext cx="918210" cy="432434"/>
              </a:xfrm>
              <a:custGeom>
                <a:avLst/>
                <a:gdLst/>
                <a:ahLst/>
                <a:cxnLst/>
                <a:rect l="l" t="t" r="r" b="b"/>
                <a:pathLst>
                  <a:path w="918210" h="432435">
                    <a:moveTo>
                      <a:pt x="918006" y="0"/>
                    </a:moveTo>
                    <a:lnTo>
                      <a:pt x="0" y="0"/>
                    </a:lnTo>
                    <a:lnTo>
                      <a:pt x="459003" y="432003"/>
                    </a:lnTo>
                    <a:lnTo>
                      <a:pt x="918006" y="0"/>
                    </a:lnTo>
                    <a:close/>
                  </a:path>
                </a:pathLst>
              </a:custGeom>
              <a:solidFill>
                <a:srgbClr val="F085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" name="object 18">
              <a:extLst>
                <a:ext uri="{FF2B5EF4-FFF2-40B4-BE49-F238E27FC236}">
                  <a16:creationId xmlns:a16="http://schemas.microsoft.com/office/drawing/2014/main" id="{595EC86F-A792-F6DE-3C36-E44B5FD7179F}"/>
                </a:ext>
              </a:extLst>
            </p:cNvPr>
            <p:cNvSpPr/>
            <p:nvPr/>
          </p:nvSpPr>
          <p:spPr>
            <a:xfrm>
              <a:off x="2402842" y="3725992"/>
              <a:ext cx="918210" cy="432434"/>
            </a:xfrm>
            <a:custGeom>
              <a:avLst/>
              <a:gdLst/>
              <a:ahLst/>
              <a:cxnLst/>
              <a:rect l="l" t="t" r="r" b="b"/>
              <a:pathLst>
                <a:path w="918210" h="432435">
                  <a:moveTo>
                    <a:pt x="459003" y="0"/>
                  </a:moveTo>
                  <a:lnTo>
                    <a:pt x="0" y="432003"/>
                  </a:lnTo>
                  <a:lnTo>
                    <a:pt x="918006" y="432003"/>
                  </a:lnTo>
                  <a:lnTo>
                    <a:pt x="459003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20">
              <a:extLst>
                <a:ext uri="{FF2B5EF4-FFF2-40B4-BE49-F238E27FC236}">
                  <a16:creationId xmlns:a16="http://schemas.microsoft.com/office/drawing/2014/main" id="{32F6A3D9-8FB0-6065-FFFF-6F6CB0AAB623}"/>
                </a:ext>
              </a:extLst>
            </p:cNvPr>
            <p:cNvSpPr/>
            <p:nvPr/>
          </p:nvSpPr>
          <p:spPr>
            <a:xfrm>
              <a:off x="2402842" y="1673673"/>
              <a:ext cx="918210" cy="432434"/>
            </a:xfrm>
            <a:custGeom>
              <a:avLst/>
              <a:gdLst/>
              <a:ahLst/>
              <a:cxnLst/>
              <a:rect l="l" t="t" r="r" b="b"/>
              <a:pathLst>
                <a:path w="918210" h="432435">
                  <a:moveTo>
                    <a:pt x="459003" y="432003"/>
                  </a:moveTo>
                  <a:lnTo>
                    <a:pt x="0" y="0"/>
                  </a:lnTo>
                  <a:lnTo>
                    <a:pt x="918006" y="0"/>
                  </a:lnTo>
                  <a:lnTo>
                    <a:pt x="459003" y="43200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3E427968-584A-B892-145E-DDD4ABEDB15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20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19E0F4B-D755-868A-6EE9-69E9CE610ACF}"/>
              </a:ext>
            </a:extLst>
          </p:cNvPr>
          <p:cNvSpPr txBox="1"/>
          <p:nvPr/>
        </p:nvSpPr>
        <p:spPr>
          <a:xfrm>
            <a:off x="334780" y="304043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D93A4F2-05C3-876E-D566-9E5D007C3FFF}"/>
              </a:ext>
            </a:extLst>
          </p:cNvPr>
          <p:cNvCxnSpPr>
            <a:cxnSpLocks/>
          </p:cNvCxnSpPr>
          <p:nvPr/>
        </p:nvCxnSpPr>
        <p:spPr>
          <a:xfrm>
            <a:off x="0" y="601855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16CD5300-AEEE-16B8-7A34-736D9D71E510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223292DC-7BBC-54C5-B2C6-A814E7038415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PRODUKTE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76E61F-B7F2-E2D3-3C15-9CDD5488A333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5B2499-9AD1-4144-B3F6-7E2F46BEB3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9" name="Grafik 8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14F28221-F809-AA6E-C9E7-AA3D375961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A4EFB71-86E2-D5A6-44FE-CAFD4A6D96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2026"/>
          </a:xfrm>
          <a:prstGeom prst="rect">
            <a:avLst/>
          </a:prstGeom>
        </p:spPr>
      </p:pic>
      <p:pic>
        <p:nvPicPr>
          <p:cNvPr id="15" name="Grafik 14" descr="Ein Bild, das Nebel, Schwarz, Grau, weiß enthält.&#10;&#10;Automatisch generierte Beschreibung">
            <a:extLst>
              <a:ext uri="{FF2B5EF4-FFF2-40B4-BE49-F238E27FC236}">
                <a16:creationId xmlns:a16="http://schemas.microsoft.com/office/drawing/2014/main" id="{F160B7D5-6115-942C-E2E0-8BADA3503B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0227"/>
            <a:ext cx="9223598" cy="2344299"/>
          </a:xfrm>
          <a:prstGeom prst="rect">
            <a:avLst/>
          </a:prstGeom>
        </p:spPr>
      </p:pic>
      <p:pic>
        <p:nvPicPr>
          <p:cNvPr id="45" name="Grafik 44" descr="Ein Bild, das Tripod enthält.&#10;&#10;Automatisch generierte Beschreibung">
            <a:extLst>
              <a:ext uri="{FF2B5EF4-FFF2-40B4-BE49-F238E27FC236}">
                <a16:creationId xmlns:a16="http://schemas.microsoft.com/office/drawing/2014/main" id="{860C8345-231B-839D-B976-66ACD564BF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832" y="300475"/>
            <a:ext cx="2477505" cy="4592448"/>
          </a:xfrm>
          <a:prstGeom prst="rect">
            <a:avLst/>
          </a:prstGeom>
        </p:spPr>
      </p:pic>
      <p:pic>
        <p:nvPicPr>
          <p:cNvPr id="43" name="Grafik 42" descr="Ein Bild, das Tripod, optisches Instrument, Leiter enthält.&#10;&#10;Automatisch generierte Beschreibung">
            <a:extLst>
              <a:ext uri="{FF2B5EF4-FFF2-40B4-BE49-F238E27FC236}">
                <a16:creationId xmlns:a16="http://schemas.microsoft.com/office/drawing/2014/main" id="{71317DF4-4836-8264-C36B-1E22C29340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11" y="407077"/>
            <a:ext cx="2501676" cy="4519936"/>
          </a:xfrm>
          <a:prstGeom prst="rect">
            <a:avLst/>
          </a:prstGeom>
        </p:spPr>
      </p:pic>
      <p:pic>
        <p:nvPicPr>
          <p:cNvPr id="39" name="Grafik 3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5FC7076-4CDA-72F1-AE64-42840085EF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31" y="1710226"/>
            <a:ext cx="1498600" cy="1409700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299FA1BA-91E0-A771-2D14-01F6FEAABEF9}"/>
              </a:ext>
            </a:extLst>
          </p:cNvPr>
          <p:cNvSpPr/>
          <p:nvPr/>
        </p:nvSpPr>
        <p:spPr>
          <a:xfrm>
            <a:off x="0" y="4136499"/>
            <a:ext cx="9144000" cy="46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7F842FD-78BA-898E-D500-17D80EF269DB}"/>
              </a:ext>
            </a:extLst>
          </p:cNvPr>
          <p:cNvSpPr/>
          <p:nvPr/>
        </p:nvSpPr>
        <p:spPr>
          <a:xfrm>
            <a:off x="0" y="4101995"/>
            <a:ext cx="9144000" cy="334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2F38763-5832-7E9D-4D3E-B619FF79D9B6}"/>
              </a:ext>
            </a:extLst>
          </p:cNvPr>
          <p:cNvSpPr txBox="1"/>
          <p:nvPr/>
        </p:nvSpPr>
        <p:spPr>
          <a:xfrm>
            <a:off x="377509" y="4126922"/>
            <a:ext cx="188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EasyCross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-Laser Green Set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1748C8-8B41-9C82-3401-4224872BCE0E}"/>
              </a:ext>
            </a:extLst>
          </p:cNvPr>
          <p:cNvSpPr txBox="1"/>
          <p:nvPr/>
        </p:nvSpPr>
        <p:spPr>
          <a:xfrm>
            <a:off x="2467035" y="4126922"/>
            <a:ext cx="188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EasyCross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-Laser Work Set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BBDCD31-FEB0-3E1D-E8B8-68AB019F93A7}"/>
              </a:ext>
            </a:extLst>
          </p:cNvPr>
          <p:cNvSpPr txBox="1"/>
          <p:nvPr/>
        </p:nvSpPr>
        <p:spPr>
          <a:xfrm>
            <a:off x="4556561" y="4126922"/>
            <a:ext cx="2015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CompactLine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-Laser G360 Set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40170AF-D5E3-66E7-E49A-C41863DC9D6F}"/>
              </a:ext>
            </a:extLst>
          </p:cNvPr>
          <p:cNvSpPr txBox="1"/>
          <p:nvPr/>
        </p:nvSpPr>
        <p:spPr>
          <a:xfrm>
            <a:off x="6775572" y="4126922"/>
            <a:ext cx="216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CompactPlane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-Laser 3G Set 150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9" name="Grafik 48" descr="Ein Bild, das Tripod, Roboter enthält.&#10;&#10;Automatisch generierte Beschreibung">
            <a:extLst>
              <a:ext uri="{FF2B5EF4-FFF2-40B4-BE49-F238E27FC236}">
                <a16:creationId xmlns:a16="http://schemas.microsoft.com/office/drawing/2014/main" id="{4081A998-8279-537C-057B-CAE083E045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591" y="1650422"/>
            <a:ext cx="1638300" cy="2476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3D41637-EC76-4AE0-C379-0494089F0915}"/>
              </a:ext>
            </a:extLst>
          </p:cNvPr>
          <p:cNvSpPr txBox="1"/>
          <p:nvPr/>
        </p:nvSpPr>
        <p:spPr>
          <a:xfrm>
            <a:off x="334780" y="304043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7DDCF17-8FD7-E462-5E94-5D3F0FE1F800}"/>
              </a:ext>
            </a:extLst>
          </p:cNvPr>
          <p:cNvCxnSpPr>
            <a:cxnSpLocks/>
          </p:cNvCxnSpPr>
          <p:nvPr/>
        </p:nvCxnSpPr>
        <p:spPr>
          <a:xfrm>
            <a:off x="0" y="601855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D974CD1C-7EDB-E59E-229E-50BC20A104D8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C7D10D91-71E5-C80E-77EC-0EA0CC98A9B3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PRODUKTE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8CDBFF-5658-B4F7-CB0F-3E262BA637E2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EB5617-AB7A-696A-FD15-CF8EE1A0DB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5" name="Grafik 4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ADA17A15-9220-0483-F209-494707F268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2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Nebel, Schwarz, Grau, weiß enthält.&#10;&#10;Automatisch generierte Beschreibung">
            <a:extLst>
              <a:ext uri="{FF2B5EF4-FFF2-40B4-BE49-F238E27FC236}">
                <a16:creationId xmlns:a16="http://schemas.microsoft.com/office/drawing/2014/main" id="{F160B7D5-6115-942C-E2E0-8BADA3503B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0227"/>
            <a:ext cx="9223598" cy="234429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F6BA2C2-8158-F9FE-DB98-6B750FEDF5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09" y="1375846"/>
            <a:ext cx="2294102" cy="3061127"/>
          </a:xfrm>
          <a:prstGeom prst="rect">
            <a:avLst/>
          </a:prstGeom>
        </p:spPr>
      </p:pic>
      <p:pic>
        <p:nvPicPr>
          <p:cNvPr id="20" name="Grafik 19" descr="Ein Bild, das Werkzeug, Öffner enthält.&#10;&#10;Automatisch generierte Beschreibung">
            <a:extLst>
              <a:ext uri="{FF2B5EF4-FFF2-40B4-BE49-F238E27FC236}">
                <a16:creationId xmlns:a16="http://schemas.microsoft.com/office/drawing/2014/main" id="{28EBEB65-6425-11C8-E68F-3371359642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100" y="1375846"/>
            <a:ext cx="2294102" cy="3061126"/>
          </a:xfrm>
          <a:prstGeom prst="rect">
            <a:avLst/>
          </a:prstGeom>
        </p:spPr>
      </p:pic>
      <p:pic>
        <p:nvPicPr>
          <p:cNvPr id="25" name="Grafik 24" descr="Ein Bild, das Uhr enthält.&#10;&#10;Automatisch generierte Beschreibung">
            <a:extLst>
              <a:ext uri="{FF2B5EF4-FFF2-40B4-BE49-F238E27FC236}">
                <a16:creationId xmlns:a16="http://schemas.microsoft.com/office/drawing/2014/main" id="{B58C76BB-7D2A-AEEB-950F-D0617C1EB5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49" y="1277377"/>
            <a:ext cx="2270344" cy="302942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8B35CAB-E671-8BF3-6058-2DC03B3ED3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234" y="1846088"/>
            <a:ext cx="1095697" cy="20664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4EFB71-86E2-D5A6-44FE-CAFD4A6D96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2026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299FA1BA-91E0-A771-2D14-01F6FEAABEF9}"/>
              </a:ext>
            </a:extLst>
          </p:cNvPr>
          <p:cNvSpPr/>
          <p:nvPr/>
        </p:nvSpPr>
        <p:spPr>
          <a:xfrm>
            <a:off x="0" y="4136499"/>
            <a:ext cx="9144000" cy="46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7F842FD-78BA-898E-D500-17D80EF269DB}"/>
              </a:ext>
            </a:extLst>
          </p:cNvPr>
          <p:cNvSpPr/>
          <p:nvPr/>
        </p:nvSpPr>
        <p:spPr>
          <a:xfrm>
            <a:off x="0" y="4101995"/>
            <a:ext cx="9144000" cy="334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2F38763-5832-7E9D-4D3E-B619FF79D9B6}"/>
              </a:ext>
            </a:extLst>
          </p:cNvPr>
          <p:cNvSpPr txBox="1"/>
          <p:nvPr/>
        </p:nvSpPr>
        <p:spPr>
          <a:xfrm>
            <a:off x="989422" y="4126922"/>
            <a:ext cx="188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StarFinder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61748C8-8B41-9C82-3401-4224872BCE0E}"/>
              </a:ext>
            </a:extLst>
          </p:cNvPr>
          <p:cNvSpPr txBox="1"/>
          <p:nvPr/>
        </p:nvSpPr>
        <p:spPr>
          <a:xfrm>
            <a:off x="3004136" y="4126922"/>
            <a:ext cx="188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StarFinder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 Plus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BBDCD31-FEB0-3E1D-E8B8-68AB019F93A7}"/>
              </a:ext>
            </a:extLst>
          </p:cNvPr>
          <p:cNvSpPr txBox="1"/>
          <p:nvPr/>
        </p:nvSpPr>
        <p:spPr>
          <a:xfrm>
            <a:off x="5177227" y="4126922"/>
            <a:ext cx="2015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MultiFinder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 Plus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40170AF-D5E3-66E7-E49A-C41863DC9D6F}"/>
              </a:ext>
            </a:extLst>
          </p:cNvPr>
          <p:cNvSpPr txBox="1"/>
          <p:nvPr/>
        </p:nvSpPr>
        <p:spPr>
          <a:xfrm>
            <a:off x="7286234" y="4126922"/>
            <a:ext cx="216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effectLst/>
                <a:latin typeface="Arial" panose="020B0604020202020204" pitchFamily="34" charset="0"/>
              </a:rPr>
              <a:t>CombiFinder</a:t>
            </a:r>
            <a:r>
              <a:rPr lang="de-DE" sz="1000" b="1" dirty="0">
                <a:effectLst/>
                <a:latin typeface="Arial" panose="020B0604020202020204" pitchFamily="34" charset="0"/>
              </a:rPr>
              <a:t> Plus</a:t>
            </a:r>
            <a:endParaRPr lang="de-DE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3D41637-EC76-4AE0-C379-0494089F0915}"/>
              </a:ext>
            </a:extLst>
          </p:cNvPr>
          <p:cNvSpPr txBox="1"/>
          <p:nvPr/>
        </p:nvSpPr>
        <p:spPr>
          <a:xfrm>
            <a:off x="334780" y="304043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7DDCF17-8FD7-E462-5E94-5D3F0FE1F800}"/>
              </a:ext>
            </a:extLst>
          </p:cNvPr>
          <p:cNvCxnSpPr>
            <a:cxnSpLocks/>
          </p:cNvCxnSpPr>
          <p:nvPr/>
        </p:nvCxnSpPr>
        <p:spPr>
          <a:xfrm>
            <a:off x="0" y="601855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D974CD1C-7EDB-E59E-229E-50BC20A104D8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C7D10D91-71E5-C80E-77EC-0EA0CC98A9B3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PRODUKTE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89A29FF-9063-776F-905C-7CB0ADB83A34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31F027-C93E-C8FC-8131-ADD40FE36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E02DF307-6ED5-D8A8-B9E5-16A7C459C7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8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ox, Büroausstattung, Im Haus, Design enthält.&#10;&#10;Automatisch generierte Beschreibung">
            <a:extLst>
              <a:ext uri="{FF2B5EF4-FFF2-40B4-BE49-F238E27FC236}">
                <a16:creationId xmlns:a16="http://schemas.microsoft.com/office/drawing/2014/main" id="{9D051368-A780-16B6-1CFE-C92DE627A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716" y="541581"/>
            <a:ext cx="5975103" cy="39834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084227FB-20E4-3B16-EFC2-3BC989515DAC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VERPACKUNG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CFBF596-C56C-9E89-4267-00EBBD776FF6}"/>
              </a:ext>
            </a:extLst>
          </p:cNvPr>
          <p:cNvSpPr txBox="1"/>
          <p:nvPr/>
        </p:nvSpPr>
        <p:spPr>
          <a:xfrm>
            <a:off x="772211" y="2533282"/>
            <a:ext cx="33499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b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PLASTIKFREI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BEA1A89-8079-9B20-C143-17C84DF99193}"/>
              </a:ext>
            </a:extLst>
          </p:cNvPr>
          <p:cNvSpPr/>
          <p:nvPr/>
        </p:nvSpPr>
        <p:spPr>
          <a:xfrm flipH="1">
            <a:off x="441798" y="2319570"/>
            <a:ext cx="103768" cy="1035796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774B05F-222C-4850-4D12-F1714B9B4566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6E59F4-51AF-ECF8-CE1C-620372BCA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794A525D-AD4D-075E-B296-43298137F6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fik 58" descr="Ein Bild, das Grau, Schwarz, Screenshot, Beton enthält.&#10;&#10;Automatisch generierte Beschreibung">
            <a:extLst>
              <a:ext uri="{FF2B5EF4-FFF2-40B4-BE49-F238E27FC236}">
                <a16:creationId xmlns:a16="http://schemas.microsoft.com/office/drawing/2014/main" id="{FA9BC695-A679-3D71-1E25-61A9CE8620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5973" y="2885955"/>
            <a:ext cx="4989173" cy="12680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646E2B-0480-62E4-0BB9-B677A2375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8"/>
            <a:ext cx="9144000" cy="7320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8CE9BA-A0CE-6DC1-6E08-A8A4B16D6B6C}"/>
              </a:ext>
            </a:extLst>
          </p:cNvPr>
          <p:cNvSpPr txBox="1"/>
          <p:nvPr/>
        </p:nvSpPr>
        <p:spPr>
          <a:xfrm>
            <a:off x="334780" y="300475"/>
            <a:ext cx="647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REDUZIERTER ÖKOLOGISCHER FUSSABDRUCK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23EC13F-5853-E038-1F35-F10475631934}"/>
              </a:ext>
            </a:extLst>
          </p:cNvPr>
          <p:cNvCxnSpPr>
            <a:cxnSpLocks/>
          </p:cNvCxnSpPr>
          <p:nvPr/>
        </p:nvCxnSpPr>
        <p:spPr>
          <a:xfrm>
            <a:off x="0" y="598287"/>
            <a:ext cx="3990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ACD41AA-4D0C-4ACB-1B44-696081B8DA55}"/>
              </a:ext>
            </a:extLst>
          </p:cNvPr>
          <p:cNvSpPr/>
          <p:nvPr/>
        </p:nvSpPr>
        <p:spPr>
          <a:xfrm>
            <a:off x="8366333" y="271657"/>
            <a:ext cx="765646" cy="324509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629F344-D557-9D3C-BA5D-D0110D1BD9E9}"/>
              </a:ext>
            </a:extLst>
          </p:cNvPr>
          <p:cNvSpPr txBox="1"/>
          <p:nvPr/>
        </p:nvSpPr>
        <p:spPr>
          <a:xfrm>
            <a:off x="441798" y="1277377"/>
            <a:ext cx="33499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VERPACKUNG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1A9F550-F855-29C0-74DE-6B1510A12C72}"/>
              </a:ext>
            </a:extLst>
          </p:cNvPr>
          <p:cNvSpPr txBox="1"/>
          <p:nvPr/>
        </p:nvSpPr>
        <p:spPr>
          <a:xfrm>
            <a:off x="326797" y="1740753"/>
            <a:ext cx="3239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Die vollständige Recyclingfähigkeit des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Materials gehört zu den Eigenschaften, </a:t>
            </a:r>
            <a:b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die unsere umweltfreundliche Verpackung auszeichnet.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F577E8B-D293-B279-CC96-24F9ED91AF56}"/>
              </a:ext>
            </a:extLst>
          </p:cNvPr>
          <p:cNvGrpSpPr/>
          <p:nvPr/>
        </p:nvGrpSpPr>
        <p:grpSpPr>
          <a:xfrm>
            <a:off x="4572000" y="1312248"/>
            <a:ext cx="3903489" cy="310351"/>
            <a:chOff x="4572000" y="1312248"/>
            <a:chExt cx="3903489" cy="31035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B4A5BED-4EC0-E1A1-E07E-36EA038BCCE9}"/>
                </a:ext>
              </a:extLst>
            </p:cNvPr>
            <p:cNvSpPr/>
            <p:nvPr/>
          </p:nvSpPr>
          <p:spPr>
            <a:xfrm>
              <a:off x="4572000" y="1312248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1E9D8692-8E50-3056-B8FF-9D946B2974BE}"/>
                </a:ext>
              </a:extLst>
            </p:cNvPr>
            <p:cNvSpPr txBox="1"/>
            <p:nvPr/>
          </p:nvSpPr>
          <p:spPr>
            <a:xfrm>
              <a:off x="4731787" y="13721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2-welliger bedruckter Faltkarton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EAC96B6-B009-5DFD-E0E2-0962BFEA16D0}"/>
              </a:ext>
            </a:extLst>
          </p:cNvPr>
          <p:cNvGrpSpPr/>
          <p:nvPr/>
        </p:nvGrpSpPr>
        <p:grpSpPr>
          <a:xfrm>
            <a:off x="4572000" y="2102382"/>
            <a:ext cx="3903489" cy="310351"/>
            <a:chOff x="4572000" y="2042231"/>
            <a:chExt cx="3903489" cy="310351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B3EB2987-A84E-547B-024D-EDB7244CDA8C}"/>
                </a:ext>
              </a:extLst>
            </p:cNvPr>
            <p:cNvSpPr/>
            <p:nvPr/>
          </p:nvSpPr>
          <p:spPr>
            <a:xfrm>
              <a:off x="4572000" y="204223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09E1B194-E3E5-C5C6-1F66-1C676C03BA15}"/>
                </a:ext>
              </a:extLst>
            </p:cNvPr>
            <p:cNvSpPr txBox="1"/>
            <p:nvPr/>
          </p:nvSpPr>
          <p:spPr>
            <a:xfrm>
              <a:off x="4731787" y="2091773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CO2-neutral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88A625B-E513-9800-E5CB-C743CB664E74}"/>
              </a:ext>
            </a:extLst>
          </p:cNvPr>
          <p:cNvGrpSpPr/>
          <p:nvPr/>
        </p:nvGrpSpPr>
        <p:grpSpPr>
          <a:xfrm>
            <a:off x="4572000" y="1711817"/>
            <a:ext cx="3903489" cy="310351"/>
            <a:chOff x="4572000" y="1681081"/>
            <a:chExt cx="3903489" cy="31035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AEE895B8-14C0-D6ED-144B-A7EB9E656ECF}"/>
                </a:ext>
              </a:extLst>
            </p:cNvPr>
            <p:cNvSpPr/>
            <p:nvPr/>
          </p:nvSpPr>
          <p:spPr>
            <a:xfrm>
              <a:off x="4572000" y="1681081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C91DDA4C-D5CD-8B02-127E-14A08538C87A}"/>
                </a:ext>
              </a:extLst>
            </p:cNvPr>
            <p:cNvSpPr txBox="1"/>
            <p:nvPr/>
          </p:nvSpPr>
          <p:spPr>
            <a:xfrm>
              <a:off x="4731787" y="1745992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75% Anteil von Altpapiere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7D2A4B6-F422-6AB7-05F7-78E30FEC5A15}"/>
              </a:ext>
            </a:extLst>
          </p:cNvPr>
          <p:cNvGrpSpPr/>
          <p:nvPr/>
        </p:nvGrpSpPr>
        <p:grpSpPr>
          <a:xfrm>
            <a:off x="4572000" y="2495589"/>
            <a:ext cx="3903489" cy="310351"/>
            <a:chOff x="4572000" y="2411065"/>
            <a:chExt cx="3903489" cy="310351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C8C7444-5F54-ED51-0781-16933E78B417}"/>
                </a:ext>
              </a:extLst>
            </p:cNvPr>
            <p:cNvSpPr/>
            <p:nvPr/>
          </p:nvSpPr>
          <p:spPr>
            <a:xfrm>
              <a:off x="4572000" y="2411065"/>
              <a:ext cx="3557708" cy="3103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16876B2A-3A57-D410-8560-889C043CE204}"/>
                </a:ext>
              </a:extLst>
            </p:cNvPr>
            <p:cNvSpPr txBox="1"/>
            <p:nvPr/>
          </p:nvSpPr>
          <p:spPr>
            <a:xfrm>
              <a:off x="4731787" y="2472642"/>
              <a:ext cx="37437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100% recyclebar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8A4BF8B-985B-C32C-B6FB-5ADB7637C18D}"/>
              </a:ext>
            </a:extLst>
          </p:cNvPr>
          <p:cNvGrpSpPr/>
          <p:nvPr/>
        </p:nvGrpSpPr>
        <p:grpSpPr>
          <a:xfrm>
            <a:off x="4572000" y="2885536"/>
            <a:ext cx="4424151" cy="583987"/>
            <a:chOff x="4572000" y="2793328"/>
            <a:chExt cx="4424151" cy="583987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BCA179B-F18B-B8D5-2A2A-00CB1C671D23}"/>
                </a:ext>
              </a:extLst>
            </p:cNvPr>
            <p:cNvSpPr/>
            <p:nvPr/>
          </p:nvSpPr>
          <p:spPr>
            <a:xfrm>
              <a:off x="4572000" y="2793328"/>
              <a:ext cx="3557708" cy="58398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4B7EC31B-0FE0-C6FA-008C-6123FDA6772C}"/>
                </a:ext>
              </a:extLst>
            </p:cNvPr>
            <p:cNvSpPr txBox="1"/>
            <p:nvPr/>
          </p:nvSpPr>
          <p:spPr>
            <a:xfrm>
              <a:off x="4731786" y="2879792"/>
              <a:ext cx="426436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Kein innenliegendes Füllmaterial </a:t>
              </a:r>
              <a:b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aus Plastik, Styropor oder Schaumstoff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A97CEDF-EBC5-92C9-097B-9AE3CD00E61A}"/>
              </a:ext>
            </a:extLst>
          </p:cNvPr>
          <p:cNvGrpSpPr/>
          <p:nvPr/>
        </p:nvGrpSpPr>
        <p:grpSpPr>
          <a:xfrm>
            <a:off x="4572000" y="3563669"/>
            <a:ext cx="3903489" cy="583987"/>
            <a:chOff x="4572000" y="3417673"/>
            <a:chExt cx="3903489" cy="583987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94E42D0-127B-1360-83EA-1EC3BF27F799}"/>
                </a:ext>
              </a:extLst>
            </p:cNvPr>
            <p:cNvSpPr/>
            <p:nvPr/>
          </p:nvSpPr>
          <p:spPr>
            <a:xfrm>
              <a:off x="4572000" y="3417673"/>
              <a:ext cx="3557708" cy="58398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rgbClr val="D8D9D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F30CA968-522E-ACB4-BEE9-78D0FCD3C73A}"/>
                </a:ext>
              </a:extLst>
            </p:cNvPr>
            <p:cNvSpPr txBox="1"/>
            <p:nvPr/>
          </p:nvSpPr>
          <p:spPr>
            <a:xfrm>
              <a:off x="4731787" y="3524660"/>
              <a:ext cx="3743702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Verzicht auf mineralölhaltige </a:t>
              </a:r>
              <a:b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r>
                <a: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Druckfarben</a:t>
              </a:r>
            </a:p>
          </p:txBody>
        </p:sp>
      </p:grpSp>
      <p:pic>
        <p:nvPicPr>
          <p:cNvPr id="51" name="Grafik 50">
            <a:extLst>
              <a:ext uri="{FF2B5EF4-FFF2-40B4-BE49-F238E27FC236}">
                <a16:creationId xmlns:a16="http://schemas.microsoft.com/office/drawing/2014/main" id="{52D38EED-DC1A-2591-CE52-107FC52821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461" y="1107561"/>
            <a:ext cx="1063983" cy="998305"/>
          </a:xfrm>
          <a:prstGeom prst="rect">
            <a:avLst/>
          </a:prstGeom>
        </p:spPr>
      </p:pic>
      <p:sp>
        <p:nvSpPr>
          <p:cNvPr id="52" name="object 10">
            <a:extLst>
              <a:ext uri="{FF2B5EF4-FFF2-40B4-BE49-F238E27FC236}">
                <a16:creationId xmlns:a16="http://schemas.microsoft.com/office/drawing/2014/main" id="{12893A58-9320-1062-9AB2-42EDC8A22C0F}"/>
              </a:ext>
            </a:extLst>
          </p:cNvPr>
          <p:cNvSpPr txBox="1"/>
          <p:nvPr/>
        </p:nvSpPr>
        <p:spPr>
          <a:xfrm>
            <a:off x="409471" y="3013613"/>
            <a:ext cx="66242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ALT</a:t>
            </a:r>
          </a:p>
        </p:txBody>
      </p:sp>
      <p:sp>
        <p:nvSpPr>
          <p:cNvPr id="53" name="object 10">
            <a:extLst>
              <a:ext uri="{FF2B5EF4-FFF2-40B4-BE49-F238E27FC236}">
                <a16:creationId xmlns:a16="http://schemas.microsoft.com/office/drawing/2014/main" id="{160F99CC-17B1-9C00-28DF-A5FE98ED5153}"/>
              </a:ext>
            </a:extLst>
          </p:cNvPr>
          <p:cNvSpPr txBox="1"/>
          <p:nvPr/>
        </p:nvSpPr>
        <p:spPr>
          <a:xfrm>
            <a:off x="2846588" y="3013613"/>
            <a:ext cx="66242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NEU</a:t>
            </a:r>
          </a:p>
        </p:txBody>
      </p:sp>
      <p:sp>
        <p:nvSpPr>
          <p:cNvPr id="54" name="Pfeil nach rechts 53">
            <a:extLst>
              <a:ext uri="{FF2B5EF4-FFF2-40B4-BE49-F238E27FC236}">
                <a16:creationId xmlns:a16="http://schemas.microsoft.com/office/drawing/2014/main" id="{94CCB974-FF00-6341-58C9-6A1BD17E54A1}"/>
              </a:ext>
            </a:extLst>
          </p:cNvPr>
          <p:cNvSpPr/>
          <p:nvPr/>
        </p:nvSpPr>
        <p:spPr>
          <a:xfrm>
            <a:off x="1680474" y="3384387"/>
            <a:ext cx="311502" cy="2533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5" name="Grafik 54" descr="Ein Bild, das Text, Im Haus enthält.&#10;&#10;Automatisch generierte Beschreibung">
            <a:extLst>
              <a:ext uri="{FF2B5EF4-FFF2-40B4-BE49-F238E27FC236}">
                <a16:creationId xmlns:a16="http://schemas.microsoft.com/office/drawing/2014/main" id="{C0AB50B6-5FEF-19DB-97E9-D561A9CE4B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44" y="2689081"/>
            <a:ext cx="616274" cy="1350444"/>
          </a:xfrm>
          <a:prstGeom prst="rect">
            <a:avLst/>
          </a:prstGeom>
        </p:spPr>
      </p:pic>
      <p:sp>
        <p:nvSpPr>
          <p:cNvPr id="56" name="object 10">
            <a:extLst>
              <a:ext uri="{FF2B5EF4-FFF2-40B4-BE49-F238E27FC236}">
                <a16:creationId xmlns:a16="http://schemas.microsoft.com/office/drawing/2014/main" id="{00B666ED-7632-224F-1939-92E0E56ED9E1}"/>
              </a:ext>
            </a:extLst>
          </p:cNvPr>
          <p:cNvSpPr txBox="1"/>
          <p:nvPr/>
        </p:nvSpPr>
        <p:spPr>
          <a:xfrm>
            <a:off x="420202" y="3335346"/>
            <a:ext cx="9997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Plastik-</a:t>
            </a:r>
            <a:b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Blister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7" name="Grafik 56" descr="Ein Bild, das Text, Verpackung und Etikettierung, Karton, Box enthält.&#10;&#10;Automatisch generierte Beschreibung">
            <a:extLst>
              <a:ext uri="{FF2B5EF4-FFF2-40B4-BE49-F238E27FC236}">
                <a16:creationId xmlns:a16="http://schemas.microsoft.com/office/drawing/2014/main" id="{3E62D5E9-4C45-7121-0BFF-6CCEB334C3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879" y="3008441"/>
            <a:ext cx="800637" cy="1054254"/>
          </a:xfrm>
          <a:prstGeom prst="rect">
            <a:avLst/>
          </a:prstGeom>
        </p:spPr>
      </p:pic>
      <p:sp>
        <p:nvSpPr>
          <p:cNvPr id="58" name="object 10">
            <a:extLst>
              <a:ext uri="{FF2B5EF4-FFF2-40B4-BE49-F238E27FC236}">
                <a16:creationId xmlns:a16="http://schemas.microsoft.com/office/drawing/2014/main" id="{70651B62-E80D-8F81-4DBA-22B102C78CD5}"/>
              </a:ext>
            </a:extLst>
          </p:cNvPr>
          <p:cNvSpPr txBox="1"/>
          <p:nvPr/>
        </p:nvSpPr>
        <p:spPr>
          <a:xfrm>
            <a:off x="2853634" y="3335346"/>
            <a:ext cx="6553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Recycelter Karton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AB162F84-7638-5BF5-CDFD-9090C03F79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444" y="3316869"/>
            <a:ext cx="771970" cy="724318"/>
          </a:xfrm>
          <a:prstGeom prst="rect">
            <a:avLst/>
          </a:prstGeom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96ACDB53-87D2-3C4A-42AA-E2A3DBD284E6}"/>
              </a:ext>
            </a:extLst>
          </p:cNvPr>
          <p:cNvSpPr txBox="1"/>
          <p:nvPr/>
        </p:nvSpPr>
        <p:spPr>
          <a:xfrm>
            <a:off x="8587620" y="300475"/>
            <a:ext cx="4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1A6E8C-6A94-CB4B-A35E-1B5D1A86232D}" type="slidenum">
              <a:rPr lang="de-DE" sz="12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de-DE" sz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5FF5D9-1D07-7C5A-00A0-1D051A0894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0551"/>
            <a:ext cx="9144000" cy="742949"/>
          </a:xfrm>
          <a:prstGeom prst="rect">
            <a:avLst/>
          </a:prstGeom>
        </p:spPr>
      </p:pic>
      <p:pic>
        <p:nvPicPr>
          <p:cNvPr id="4" name="Grafik 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2A900438-6821-2E2E-4ABC-12153A2961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626000"/>
            <a:ext cx="951361" cy="2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485</Words>
  <Application>Microsoft Office PowerPoint</Application>
  <PresentationFormat>Bildschirmpräsentation (16:9)</PresentationFormat>
  <Paragraphs>133</Paragraphs>
  <Slides>19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</cp:revision>
  <dcterms:created xsi:type="dcterms:W3CDTF">2016-06-16T19:00:15Z</dcterms:created>
  <dcterms:modified xsi:type="dcterms:W3CDTF">2024-05-13T08:19:27Z</dcterms:modified>
</cp:coreProperties>
</file>