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67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1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7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0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1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6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3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6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pPr lvl="0"/>
            <a:fld id="{21179406-AEA9-4F3A-93D2-E1A62C200C93}" type="datetime1">
              <a:rPr lang="en-US" smtClean="0"/>
              <a:pPr lvl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pPr lvl="0"/>
            <a:fld id="{86499EFC-E23C-4BF6-8E16-30F8C407AB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16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272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>
            <a:extLst>
              <a:ext uri="{FF2B5EF4-FFF2-40B4-BE49-F238E27FC236}">
                <a16:creationId xmlns:a16="http://schemas.microsoft.com/office/drawing/2014/main" id="{B20FEA9D-6557-3C0E-EC40-46B10665B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272727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venir Next LT Pro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0B68E53E-F800-3C96-C47F-3A251CAD24B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587179" y="893935"/>
            <a:ext cx="3756666" cy="3339388"/>
          </a:xfrm>
        </p:spPr>
        <p:txBody>
          <a:bodyPr anchor="b"/>
          <a:lstStyle/>
          <a:p>
            <a:pPr lvl="0"/>
            <a:r>
              <a:rPr lang="de-DE" sz="2900"/>
              <a:t>Verpackungsmaschine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1C3FDAE8-DC09-DA35-7CDF-D8560EB9E73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87179" y="4382810"/>
            <a:ext cx="3756666" cy="1403832"/>
          </a:xfrm>
        </p:spPr>
        <p:txBody>
          <a:bodyPr/>
          <a:lstStyle/>
          <a:p>
            <a:pPr lvl="0"/>
            <a:r>
              <a:rPr lang="de-DE" sz="1600" dirty="0"/>
              <a:t>KUKKO Werkzeugfabrik</a:t>
            </a:r>
          </a:p>
          <a:p>
            <a:pPr lvl="0"/>
            <a:endParaRPr lang="de-DE" sz="1600" dirty="0"/>
          </a:p>
          <a:p>
            <a:pPr lvl="0"/>
            <a:r>
              <a:rPr lang="de-DE" sz="1100" dirty="0"/>
              <a:t>Juli 2024</a:t>
            </a:r>
          </a:p>
        </p:txBody>
      </p:sp>
      <p:pic>
        <p:nvPicPr>
          <p:cNvPr id="5" name="Grafik 4" descr="Ein Bild, das Kleidung, Person, Mann, Menschliches Gesicht enthält.&#10;&#10;Automatisch generierte Beschreibung">
            <a:extLst>
              <a:ext uri="{FF2B5EF4-FFF2-40B4-BE49-F238E27FC236}">
                <a16:creationId xmlns:a16="http://schemas.microsoft.com/office/drawing/2014/main" id="{FC0C986B-6D90-A351-CA0B-225F3A79E22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" y="9"/>
            <a:ext cx="7102528" cy="685799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fik 12" descr="Ein Bild, das Grafiken, Logo, Schrift, Grafikdesign enthält.&#10;&#10;Automatisch generierte Beschreibung">
            <a:extLst>
              <a:ext uri="{FF2B5EF4-FFF2-40B4-BE49-F238E27FC236}">
                <a16:creationId xmlns:a16="http://schemas.microsoft.com/office/drawing/2014/main" id="{47BA7BC5-CCDC-4436-E94C-B65759B6448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9638" y="280967"/>
            <a:ext cx="1076449" cy="107644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0D0D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D1D4F45-9A37-A9B4-67A8-4EFBC4EE9C3E}"/>
              </a:ext>
            </a:extLst>
          </p:cNvPr>
          <p:cNvSpPr txBox="1"/>
          <p:nvPr/>
        </p:nvSpPr>
        <p:spPr>
          <a:xfrm>
            <a:off x="295908" y="280967"/>
            <a:ext cx="9919850" cy="28623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0" cap="none" spc="0" baseline="0" dirty="0">
                <a:solidFill>
                  <a:srgbClr val="FFFFFF"/>
                </a:solidFill>
                <a:uFillTx/>
                <a:latin typeface="Aptos"/>
              </a:rPr>
              <a:t>1. Die Grundidee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6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FFFFFF"/>
                </a:solidFill>
                <a:uFillTx/>
                <a:latin typeface="Aptos"/>
              </a:rPr>
              <a:t>Installation einer ressourcenschonenden und vollautomatisierten Verpackungsmaschine</a:t>
            </a: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Sicherstellung eines gleichbleibend hohen Qualitätsniveaus beim Verpacken der Ware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FFFFFF"/>
                </a:solidFill>
                <a:uFillTx/>
                <a:latin typeface="Aptos"/>
              </a:rPr>
              <a:t>Entlastung der manuellen und körperlich anstrengenden Arbeit bei gleichzeitiger Zeitersparnis</a:t>
            </a: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FFFFFF"/>
                </a:solidFill>
                <a:uFillTx/>
                <a:latin typeface="Aptos"/>
              </a:rPr>
              <a:t>Reduzierung des ökologischen Fußabdrucks durch CO2-Einsparungen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Optimierung des Verbrauchs von Klebstoffen und anderen Verbrauchsmaterialien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0" cap="none" spc="0" baseline="0" dirty="0">
                <a:solidFill>
                  <a:srgbClr val="FFFFFF"/>
                </a:solidFill>
                <a:uFillTx/>
                <a:latin typeface="Aptos"/>
              </a:rPr>
              <a:t>Vollständiger Verzicht auf Kunststoff; ausschließliche Nutzung von 100% recyceltem Material</a:t>
            </a: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</p:txBody>
      </p:sp>
      <p:pic>
        <p:nvPicPr>
          <p:cNvPr id="3" name="Grafik 12" descr="Ein Bild, das Grafiken, Logo, Schrift, Grafikdesign enthält.&#10;&#10;Automatisch generierte Beschreibung">
            <a:extLst>
              <a:ext uri="{FF2B5EF4-FFF2-40B4-BE49-F238E27FC236}">
                <a16:creationId xmlns:a16="http://schemas.microsoft.com/office/drawing/2014/main" id="{124E93A4-FA9D-92BF-C069-9FDEE0C91BF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9638" y="280967"/>
            <a:ext cx="1076449" cy="10764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Grafik 5" descr="Ein Bild, das Gebäude, Bautechnik, Fabrik, Im Haus enthält.&#10;&#10;Automatisch generierte Beschreibung">
            <a:extLst>
              <a:ext uri="{FF2B5EF4-FFF2-40B4-BE49-F238E27FC236}">
                <a16:creationId xmlns:a16="http://schemas.microsoft.com/office/drawing/2014/main" id="{B2104F22-9C09-CBA9-3466-D447D92B4DD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195" y="3574929"/>
            <a:ext cx="4226109" cy="281759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2" descr="Ein Bild, das Grafiken, Logo, Schrift, Grafikdesign enthält.&#10;&#10;Automatisch generierte Beschreibung">
            <a:extLst>
              <a:ext uri="{FF2B5EF4-FFF2-40B4-BE49-F238E27FC236}">
                <a16:creationId xmlns:a16="http://schemas.microsoft.com/office/drawing/2014/main" id="{E4BC342E-E702-062D-1A07-DFE8BC6233A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9638" y="280967"/>
            <a:ext cx="1076449" cy="107644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1719465A-645F-B9B1-9614-CCB93C141C70}"/>
              </a:ext>
            </a:extLst>
          </p:cNvPr>
          <p:cNvSpPr txBox="1"/>
          <p:nvPr/>
        </p:nvSpPr>
        <p:spPr>
          <a:xfrm>
            <a:off x="295908" y="280967"/>
            <a:ext cx="10436742" cy="42473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2. Die Fakten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 </a:t>
            </a: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90% aller Produkte aus dem Gesamtportfolio werden völlig automatisiert einzeln verpackt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20% weniger Materialverbrauch im Vergleich zu handelsüblichen Fertigkartons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Bis zu 50% weniger Transportvolumen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Fertigung eines Kartons in 7 Sekunden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Produktion von bis zu 1.110 Verpackungen / h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dirty="0">
                <a:solidFill>
                  <a:srgbClr val="FFFFFF"/>
                </a:solidFill>
                <a:latin typeface="Aptos"/>
              </a:rPr>
              <a:t>Verpackungen in unlimitierten Größen</a:t>
            </a: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</p:txBody>
      </p:sp>
      <p:pic>
        <p:nvPicPr>
          <p:cNvPr id="4" name="Grafik 7" descr="Ein Bild, das Gebäude, Treppe, Stahl, Bautechnik enthält.&#10;&#10;Automatisch generierte Beschreibung">
            <a:extLst>
              <a:ext uri="{FF2B5EF4-FFF2-40B4-BE49-F238E27FC236}">
                <a16:creationId xmlns:a16="http://schemas.microsoft.com/office/drawing/2014/main" id="{A57C5C02-E495-DF09-4105-C635397A55C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517" y="3558305"/>
            <a:ext cx="4219827" cy="280800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2" descr="Ein Bild, das Grafiken, Logo, Schrift, Grafikdesign enthält.&#10;&#10;Automatisch generierte Beschreibung">
            <a:extLst>
              <a:ext uri="{FF2B5EF4-FFF2-40B4-BE49-F238E27FC236}">
                <a16:creationId xmlns:a16="http://schemas.microsoft.com/office/drawing/2014/main" id="{7DFF23D1-3476-D378-9791-C1C4CBD49BE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9638" y="280967"/>
            <a:ext cx="1076449" cy="107644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2CCC280-3268-1A17-61E0-BE651B7AAB87}"/>
              </a:ext>
            </a:extLst>
          </p:cNvPr>
          <p:cNvSpPr txBox="1"/>
          <p:nvPr/>
        </p:nvSpPr>
        <p:spPr>
          <a:xfrm>
            <a:off x="230913" y="280967"/>
            <a:ext cx="1014152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3. Der Verpackungs- und Versandprozess</a:t>
            </a:r>
          </a:p>
        </p:txBody>
      </p:sp>
      <p:pic>
        <p:nvPicPr>
          <p:cNvPr id="4" name="Grafik 4" descr="Ein Bild, das Maschine, Im Haus, Bautechnik enthält.&#10;&#10;Automatisch generierte Beschreibung">
            <a:extLst>
              <a:ext uri="{FF2B5EF4-FFF2-40B4-BE49-F238E27FC236}">
                <a16:creationId xmlns:a16="http://schemas.microsoft.com/office/drawing/2014/main" id="{10D15F08-4246-111A-265E-54C5EA8E1F0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036" y="4633097"/>
            <a:ext cx="2160000" cy="14399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Grafik 6" descr="Ein Bild, das draußen, Flasche enthält.&#10;&#10;Automatisch generierte Beschreibung">
            <a:extLst>
              <a:ext uri="{FF2B5EF4-FFF2-40B4-BE49-F238E27FC236}">
                <a16:creationId xmlns:a16="http://schemas.microsoft.com/office/drawing/2014/main" id="{A2C77F08-B54B-0DBC-2350-359EAB7FABD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720" y="3061203"/>
            <a:ext cx="2160004" cy="14400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fik 8" descr="Ein Bild, das Kleidung, Person, Im Haus, Bautechnik enthält.&#10;&#10;Automatisch generierte Beschreibung">
            <a:extLst>
              <a:ext uri="{FF2B5EF4-FFF2-40B4-BE49-F238E27FC236}">
                <a16:creationId xmlns:a16="http://schemas.microsoft.com/office/drawing/2014/main" id="{7295EFBF-3F0C-5B54-771F-AF6F27C905E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720" y="1489312"/>
            <a:ext cx="2160004" cy="1439997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7" name="Diagramm 6">
            <a:extLst>
              <a:ext uri="{FF2B5EF4-FFF2-40B4-BE49-F238E27FC236}">
                <a16:creationId xmlns:a16="http://schemas.microsoft.com/office/drawing/2014/main" id="{5EDD0A09-2571-F7F7-46A4-0D0E22AC5978}"/>
              </a:ext>
            </a:extLst>
          </p:cNvPr>
          <p:cNvGrpSpPr/>
          <p:nvPr/>
        </p:nvGrpSpPr>
        <p:grpSpPr>
          <a:xfrm>
            <a:off x="3234607" y="1312840"/>
            <a:ext cx="5344092" cy="4558723"/>
            <a:chOff x="3234607" y="1312840"/>
            <a:chExt cx="5344092" cy="4558723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8CCDCBA0-5881-9175-73A9-4D9D5724C3FE}"/>
                </a:ext>
              </a:extLst>
            </p:cNvPr>
            <p:cNvSpPr/>
            <p:nvPr/>
          </p:nvSpPr>
          <p:spPr>
            <a:xfrm>
              <a:off x="5222650" y="1312840"/>
              <a:ext cx="1367997" cy="755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68001"/>
                <a:gd name="f7" fmla="val 756001"/>
                <a:gd name="f8" fmla="val 126003"/>
                <a:gd name="f9" fmla="val 56413"/>
                <a:gd name="f10" fmla="val 1241998"/>
                <a:gd name="f11" fmla="val 1311588"/>
                <a:gd name="f12" fmla="val 629998"/>
                <a:gd name="f13" fmla="val 699588"/>
                <a:gd name="f14" fmla="+- 0 0 -90"/>
                <a:gd name="f15" fmla="*/ f3 1 1368001"/>
                <a:gd name="f16" fmla="*/ f4 1 756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1368001"/>
                <a:gd name="f25" fmla="*/ f21 1 756001"/>
                <a:gd name="f26" fmla="*/ 0 f22 1"/>
                <a:gd name="f27" fmla="*/ 126003 f21 1"/>
                <a:gd name="f28" fmla="*/ 126003 f22 1"/>
                <a:gd name="f29" fmla="*/ 0 f21 1"/>
                <a:gd name="f30" fmla="*/ 1241998 f22 1"/>
                <a:gd name="f31" fmla="*/ 1368001 f22 1"/>
                <a:gd name="f32" fmla="*/ 629998 f21 1"/>
                <a:gd name="f33" fmla="*/ 756001 f21 1"/>
                <a:gd name="f34" fmla="+- f23 0 f1"/>
                <a:gd name="f35" fmla="*/ f26 1 1368001"/>
                <a:gd name="f36" fmla="*/ f27 1 756001"/>
                <a:gd name="f37" fmla="*/ f28 1 1368001"/>
                <a:gd name="f38" fmla="*/ f29 1 756001"/>
                <a:gd name="f39" fmla="*/ f30 1 1368001"/>
                <a:gd name="f40" fmla="*/ f31 1 1368001"/>
                <a:gd name="f41" fmla="*/ f32 1 756001"/>
                <a:gd name="f42" fmla="*/ f33 1 756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1368001" h="756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4EA72E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0242" tIns="90242" rIns="90242" bIns="9024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400" b="0" i="0" u="none" strike="noStrike" kern="1200" cap="none" spc="0" baseline="0" dirty="0">
                  <a:solidFill>
                    <a:srgbClr val="FFFFFF"/>
                  </a:solidFill>
                  <a:uFillTx/>
                  <a:latin typeface="Aptos"/>
                </a:rPr>
                <a:t>1. Einscannen des Auftrags über Barcode</a:t>
              </a: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A035F2B3-1410-DF1E-3F0E-533C4165882A}"/>
                </a:ext>
              </a:extLst>
            </p:cNvPr>
            <p:cNvSpPr/>
            <p:nvPr/>
          </p:nvSpPr>
          <p:spPr>
            <a:xfrm>
              <a:off x="3816294" y="1690844"/>
              <a:ext cx="4180719" cy="41807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80716"/>
                <a:gd name="f4" fmla="val 3046917"/>
                <a:gd name="f5" fmla="val 231704"/>
                <a:gd name="f6" fmla="val 2090358"/>
                <a:gd name="f7" fmla="val 17833962"/>
                <a:gd name="f8" fmla="val 1518240"/>
                <a:gd name="f9" fmla="*/ f0 1 4180716"/>
                <a:gd name="f10" fmla="*/ f1 1 4180716"/>
                <a:gd name="f11" fmla="val f2"/>
                <a:gd name="f12" fmla="val f3"/>
                <a:gd name="f13" fmla="+- f12 0 f11"/>
                <a:gd name="f14" fmla="*/ f13 1 4180716"/>
                <a:gd name="f15" fmla="*/ 0 1 f14"/>
                <a:gd name="f16" fmla="*/ 4180716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4180716" h="4180716">
                  <a:moveTo>
                    <a:pt x="f4" y="f5"/>
                  </a:moveTo>
                  <a:arcTo wR="f6" hR="f6" stAng="f7" swAng="f8"/>
                </a:path>
              </a:pathLst>
            </a:custGeom>
            <a:noFill/>
            <a:ln w="12701" cap="flat">
              <a:solidFill>
                <a:srgbClr val="156082"/>
              </a:solidFill>
              <a:prstDash val="solid"/>
              <a:miter/>
              <a:tailEnd type="arrow"/>
            </a:ln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B150FEFF-65B1-BE45-E809-AC0D54F67B8E}"/>
                </a:ext>
              </a:extLst>
            </p:cNvPr>
            <p:cNvSpPr/>
            <p:nvPr/>
          </p:nvSpPr>
          <p:spPr>
            <a:xfrm>
              <a:off x="7210702" y="2757245"/>
              <a:ext cx="1367997" cy="755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68001"/>
                <a:gd name="f7" fmla="val 756001"/>
                <a:gd name="f8" fmla="val 126003"/>
                <a:gd name="f9" fmla="val 56413"/>
                <a:gd name="f10" fmla="val 1241998"/>
                <a:gd name="f11" fmla="val 1311588"/>
                <a:gd name="f12" fmla="val 629998"/>
                <a:gd name="f13" fmla="val 699588"/>
                <a:gd name="f14" fmla="+- 0 0 -90"/>
                <a:gd name="f15" fmla="*/ f3 1 1368001"/>
                <a:gd name="f16" fmla="*/ f4 1 756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1368001"/>
                <a:gd name="f25" fmla="*/ f21 1 756001"/>
                <a:gd name="f26" fmla="*/ 0 f22 1"/>
                <a:gd name="f27" fmla="*/ 126003 f21 1"/>
                <a:gd name="f28" fmla="*/ 126003 f22 1"/>
                <a:gd name="f29" fmla="*/ 0 f21 1"/>
                <a:gd name="f30" fmla="*/ 1241998 f22 1"/>
                <a:gd name="f31" fmla="*/ 1368001 f22 1"/>
                <a:gd name="f32" fmla="*/ 629998 f21 1"/>
                <a:gd name="f33" fmla="*/ 756001 f21 1"/>
                <a:gd name="f34" fmla="+- f23 0 f1"/>
                <a:gd name="f35" fmla="*/ f26 1 1368001"/>
                <a:gd name="f36" fmla="*/ f27 1 756001"/>
                <a:gd name="f37" fmla="*/ f28 1 1368001"/>
                <a:gd name="f38" fmla="*/ f29 1 756001"/>
                <a:gd name="f39" fmla="*/ f30 1 1368001"/>
                <a:gd name="f40" fmla="*/ f31 1 1368001"/>
                <a:gd name="f41" fmla="*/ f32 1 756001"/>
                <a:gd name="f42" fmla="*/ f33 1 756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1368001" h="756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4EA72E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0242" tIns="90242" rIns="90242" bIns="9024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400" b="0" i="0" u="none" strike="noStrike" kern="1200" cap="none" spc="0" baseline="0" dirty="0">
                  <a:solidFill>
                    <a:srgbClr val="FFFFFF"/>
                  </a:solidFill>
                  <a:uFillTx/>
                  <a:latin typeface="Aptos"/>
                </a:rPr>
                <a:t>2. 3D-Scanner erfasst die Dimensionen</a:t>
              </a:r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B10BBAB6-760A-2B5F-51F6-1C55082CC619}"/>
                </a:ext>
              </a:extLst>
            </p:cNvPr>
            <p:cNvSpPr/>
            <p:nvPr/>
          </p:nvSpPr>
          <p:spPr>
            <a:xfrm>
              <a:off x="3816294" y="1690844"/>
              <a:ext cx="4180719" cy="41807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80716"/>
                <a:gd name="f4" fmla="val 4179858"/>
                <a:gd name="f5" fmla="val 2150250"/>
                <a:gd name="f6" fmla="val 2090358"/>
                <a:gd name="f7" fmla="val 21698511"/>
                <a:gd name="f8" fmla="val 1696077"/>
                <a:gd name="f9" fmla="*/ f0 1 4180716"/>
                <a:gd name="f10" fmla="*/ f1 1 4180716"/>
                <a:gd name="f11" fmla="val f2"/>
                <a:gd name="f12" fmla="val f3"/>
                <a:gd name="f13" fmla="+- f12 0 f11"/>
                <a:gd name="f14" fmla="*/ f13 1 4180716"/>
                <a:gd name="f15" fmla="*/ 0 1 f14"/>
                <a:gd name="f16" fmla="*/ 4180716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4180716" h="4180716">
                  <a:moveTo>
                    <a:pt x="f4" y="f5"/>
                  </a:moveTo>
                  <a:arcTo wR="f6" hR="f6" stAng="f7" swAng="f8"/>
                </a:path>
              </a:pathLst>
            </a:custGeom>
            <a:noFill/>
            <a:ln w="12701" cap="flat">
              <a:solidFill>
                <a:srgbClr val="156082"/>
              </a:solidFill>
              <a:prstDash val="solid"/>
              <a:miter/>
              <a:tailEnd type="arrow"/>
            </a:ln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9A880971-F81D-00B3-7666-3F49638347A0}"/>
                </a:ext>
              </a:extLst>
            </p:cNvPr>
            <p:cNvSpPr/>
            <p:nvPr/>
          </p:nvSpPr>
          <p:spPr>
            <a:xfrm>
              <a:off x="6451338" y="5094332"/>
              <a:ext cx="1367997" cy="755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68001"/>
                <a:gd name="f7" fmla="val 756001"/>
                <a:gd name="f8" fmla="val 126003"/>
                <a:gd name="f9" fmla="val 56413"/>
                <a:gd name="f10" fmla="val 1241998"/>
                <a:gd name="f11" fmla="val 1311588"/>
                <a:gd name="f12" fmla="val 629998"/>
                <a:gd name="f13" fmla="val 699588"/>
                <a:gd name="f14" fmla="+- 0 0 -90"/>
                <a:gd name="f15" fmla="*/ f3 1 1368001"/>
                <a:gd name="f16" fmla="*/ f4 1 756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1368001"/>
                <a:gd name="f25" fmla="*/ f21 1 756001"/>
                <a:gd name="f26" fmla="*/ 0 f22 1"/>
                <a:gd name="f27" fmla="*/ 126003 f21 1"/>
                <a:gd name="f28" fmla="*/ 126003 f22 1"/>
                <a:gd name="f29" fmla="*/ 0 f21 1"/>
                <a:gd name="f30" fmla="*/ 1241998 f22 1"/>
                <a:gd name="f31" fmla="*/ 1368001 f22 1"/>
                <a:gd name="f32" fmla="*/ 629998 f21 1"/>
                <a:gd name="f33" fmla="*/ 756001 f21 1"/>
                <a:gd name="f34" fmla="+- f23 0 f1"/>
                <a:gd name="f35" fmla="*/ f26 1 1368001"/>
                <a:gd name="f36" fmla="*/ f27 1 756001"/>
                <a:gd name="f37" fmla="*/ f28 1 1368001"/>
                <a:gd name="f38" fmla="*/ f29 1 756001"/>
                <a:gd name="f39" fmla="*/ f30 1 1368001"/>
                <a:gd name="f40" fmla="*/ f31 1 1368001"/>
                <a:gd name="f41" fmla="*/ f32 1 756001"/>
                <a:gd name="f42" fmla="*/ f33 1 756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1368001" h="756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4EA72E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0242" tIns="90242" rIns="90242" bIns="9024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400" b="0" i="0" u="none" strike="noStrike" kern="1200" cap="none" spc="0" baseline="0" dirty="0">
                  <a:solidFill>
                    <a:srgbClr val="FFFFFF"/>
                  </a:solidFill>
                  <a:uFillTx/>
                  <a:latin typeface="Aptos"/>
                </a:rPr>
                <a:t>3. Fertigung passgenauer Kartons</a:t>
              </a:r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1DDE244D-8E72-9D0C-B15B-28A1B161BFA4}"/>
                </a:ext>
              </a:extLst>
            </p:cNvPr>
            <p:cNvSpPr/>
            <p:nvPr/>
          </p:nvSpPr>
          <p:spPr>
            <a:xfrm>
              <a:off x="3816294" y="1690844"/>
              <a:ext cx="4180719" cy="41807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80716"/>
                <a:gd name="f4" fmla="val 2422117"/>
                <a:gd name="f5" fmla="val 4154221"/>
                <a:gd name="f6" fmla="val 2090358"/>
                <a:gd name="f7" fmla="val 4852080"/>
                <a:gd name="f8" fmla="val 1095840"/>
                <a:gd name="f9" fmla="*/ f0 1 4180716"/>
                <a:gd name="f10" fmla="*/ f1 1 4180716"/>
                <a:gd name="f11" fmla="val f2"/>
                <a:gd name="f12" fmla="val f3"/>
                <a:gd name="f13" fmla="+- f12 0 f11"/>
                <a:gd name="f14" fmla="*/ f13 1 4180716"/>
                <a:gd name="f15" fmla="*/ 0 1 f14"/>
                <a:gd name="f16" fmla="*/ 4180716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4180716" h="4180716">
                  <a:moveTo>
                    <a:pt x="f4" y="f5"/>
                  </a:moveTo>
                  <a:arcTo wR="f6" hR="f6" stAng="f7" swAng="f8"/>
                </a:path>
              </a:pathLst>
            </a:custGeom>
            <a:noFill/>
            <a:ln w="12701" cap="flat">
              <a:solidFill>
                <a:srgbClr val="156082"/>
              </a:solidFill>
              <a:prstDash val="solid"/>
              <a:miter/>
              <a:tailEnd type="arrow"/>
            </a:ln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0E026B07-0CA0-0BB0-875E-84E2D40F26DC}"/>
                </a:ext>
              </a:extLst>
            </p:cNvPr>
            <p:cNvSpPr/>
            <p:nvPr/>
          </p:nvSpPr>
          <p:spPr>
            <a:xfrm>
              <a:off x="3993971" y="5094332"/>
              <a:ext cx="1367997" cy="755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68001"/>
                <a:gd name="f7" fmla="val 756001"/>
                <a:gd name="f8" fmla="val 126003"/>
                <a:gd name="f9" fmla="val 56413"/>
                <a:gd name="f10" fmla="val 1241998"/>
                <a:gd name="f11" fmla="val 1311588"/>
                <a:gd name="f12" fmla="val 629998"/>
                <a:gd name="f13" fmla="val 699588"/>
                <a:gd name="f14" fmla="+- 0 0 -90"/>
                <a:gd name="f15" fmla="*/ f3 1 1368001"/>
                <a:gd name="f16" fmla="*/ f4 1 756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1368001"/>
                <a:gd name="f25" fmla="*/ f21 1 756001"/>
                <a:gd name="f26" fmla="*/ 0 f22 1"/>
                <a:gd name="f27" fmla="*/ 126003 f21 1"/>
                <a:gd name="f28" fmla="*/ 126003 f22 1"/>
                <a:gd name="f29" fmla="*/ 0 f21 1"/>
                <a:gd name="f30" fmla="*/ 1241998 f22 1"/>
                <a:gd name="f31" fmla="*/ 1368001 f22 1"/>
                <a:gd name="f32" fmla="*/ 629998 f21 1"/>
                <a:gd name="f33" fmla="*/ 756001 f21 1"/>
                <a:gd name="f34" fmla="+- f23 0 f1"/>
                <a:gd name="f35" fmla="*/ f26 1 1368001"/>
                <a:gd name="f36" fmla="*/ f27 1 756001"/>
                <a:gd name="f37" fmla="*/ f28 1 1368001"/>
                <a:gd name="f38" fmla="*/ f29 1 756001"/>
                <a:gd name="f39" fmla="*/ f30 1 1368001"/>
                <a:gd name="f40" fmla="*/ f31 1 1368001"/>
                <a:gd name="f41" fmla="*/ f32 1 756001"/>
                <a:gd name="f42" fmla="*/ f33 1 756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1368001" h="756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4EA72E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0242" tIns="90242" rIns="90242" bIns="9024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400" b="0" i="0" u="none" strike="noStrike" kern="1200" cap="none" spc="0" baseline="0" dirty="0">
                  <a:solidFill>
                    <a:srgbClr val="FFFFFF"/>
                  </a:solidFill>
                  <a:uFillTx/>
                  <a:latin typeface="Aptos"/>
                </a:rPr>
                <a:t>4. Karton wird um Artikel gefaltet</a:t>
              </a:r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8A26F1B0-383C-C3F4-3D91-407873193457}"/>
                </a:ext>
              </a:extLst>
            </p:cNvPr>
            <p:cNvSpPr/>
            <p:nvPr/>
          </p:nvSpPr>
          <p:spPr>
            <a:xfrm>
              <a:off x="3816294" y="1690844"/>
              <a:ext cx="4180719" cy="41807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80716"/>
                <a:gd name="f4" fmla="val 278411"/>
                <a:gd name="f5" fmla="val 3132685"/>
                <a:gd name="f6" fmla="val 2090358"/>
                <a:gd name="f7" fmla="val 9005412"/>
                <a:gd name="f8" fmla="val 1696077"/>
                <a:gd name="f9" fmla="*/ f0 1 4180716"/>
                <a:gd name="f10" fmla="*/ f1 1 4180716"/>
                <a:gd name="f11" fmla="val f2"/>
                <a:gd name="f12" fmla="val f3"/>
                <a:gd name="f13" fmla="+- f12 0 f11"/>
                <a:gd name="f14" fmla="*/ f13 1 4180716"/>
                <a:gd name="f15" fmla="*/ 0 1 f14"/>
                <a:gd name="f16" fmla="*/ 4180716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4180716" h="4180716">
                  <a:moveTo>
                    <a:pt x="f4" y="f5"/>
                  </a:moveTo>
                  <a:arcTo wR="f6" hR="f6" stAng="f7" swAng="f8"/>
                </a:path>
              </a:pathLst>
            </a:custGeom>
            <a:noFill/>
            <a:ln w="12701" cap="flat">
              <a:solidFill>
                <a:srgbClr val="156082"/>
              </a:solidFill>
              <a:prstDash val="solid"/>
              <a:miter/>
              <a:tailEnd type="arrow"/>
            </a:ln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D8E50BEE-4754-414B-07AA-3289CB82ACB5}"/>
                </a:ext>
              </a:extLst>
            </p:cNvPr>
            <p:cNvSpPr/>
            <p:nvPr/>
          </p:nvSpPr>
          <p:spPr>
            <a:xfrm>
              <a:off x="3234607" y="2757245"/>
              <a:ext cx="1367997" cy="755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368001"/>
                <a:gd name="f7" fmla="val 756001"/>
                <a:gd name="f8" fmla="val 126003"/>
                <a:gd name="f9" fmla="val 56413"/>
                <a:gd name="f10" fmla="val 1241998"/>
                <a:gd name="f11" fmla="val 1311588"/>
                <a:gd name="f12" fmla="val 629998"/>
                <a:gd name="f13" fmla="val 699588"/>
                <a:gd name="f14" fmla="+- 0 0 -90"/>
                <a:gd name="f15" fmla="*/ f3 1 1368001"/>
                <a:gd name="f16" fmla="*/ f4 1 756001"/>
                <a:gd name="f17" fmla="val f5"/>
                <a:gd name="f18" fmla="val f6"/>
                <a:gd name="f19" fmla="val f7"/>
                <a:gd name="f20" fmla="*/ f14 f0 1"/>
                <a:gd name="f21" fmla="+- f19 0 f17"/>
                <a:gd name="f22" fmla="+- f18 0 f17"/>
                <a:gd name="f23" fmla="*/ f20 1 f2"/>
                <a:gd name="f24" fmla="*/ f22 1 1368001"/>
                <a:gd name="f25" fmla="*/ f21 1 756001"/>
                <a:gd name="f26" fmla="*/ 0 f22 1"/>
                <a:gd name="f27" fmla="*/ 126003 f21 1"/>
                <a:gd name="f28" fmla="*/ 126003 f22 1"/>
                <a:gd name="f29" fmla="*/ 0 f21 1"/>
                <a:gd name="f30" fmla="*/ 1241998 f22 1"/>
                <a:gd name="f31" fmla="*/ 1368001 f22 1"/>
                <a:gd name="f32" fmla="*/ 629998 f21 1"/>
                <a:gd name="f33" fmla="*/ 756001 f21 1"/>
                <a:gd name="f34" fmla="+- f23 0 f1"/>
                <a:gd name="f35" fmla="*/ f26 1 1368001"/>
                <a:gd name="f36" fmla="*/ f27 1 756001"/>
                <a:gd name="f37" fmla="*/ f28 1 1368001"/>
                <a:gd name="f38" fmla="*/ f29 1 756001"/>
                <a:gd name="f39" fmla="*/ f30 1 1368001"/>
                <a:gd name="f40" fmla="*/ f31 1 1368001"/>
                <a:gd name="f41" fmla="*/ f32 1 756001"/>
                <a:gd name="f42" fmla="*/ f33 1 756001"/>
                <a:gd name="f43" fmla="*/ f17 1 f24"/>
                <a:gd name="f44" fmla="*/ f18 1 f24"/>
                <a:gd name="f45" fmla="*/ f17 1 f25"/>
                <a:gd name="f46" fmla="*/ f19 1 f25"/>
                <a:gd name="f47" fmla="*/ f35 1 f24"/>
                <a:gd name="f48" fmla="*/ f36 1 f25"/>
                <a:gd name="f49" fmla="*/ f37 1 f24"/>
                <a:gd name="f50" fmla="*/ f38 1 f25"/>
                <a:gd name="f51" fmla="*/ f39 1 f24"/>
                <a:gd name="f52" fmla="*/ f40 1 f24"/>
                <a:gd name="f53" fmla="*/ f41 1 f25"/>
                <a:gd name="f54" fmla="*/ f42 1 f25"/>
                <a:gd name="f55" fmla="*/ f43 f15 1"/>
                <a:gd name="f56" fmla="*/ f44 f15 1"/>
                <a:gd name="f57" fmla="*/ f46 f16 1"/>
                <a:gd name="f58" fmla="*/ f45 f16 1"/>
                <a:gd name="f59" fmla="*/ f47 f15 1"/>
                <a:gd name="f60" fmla="*/ f48 f16 1"/>
                <a:gd name="f61" fmla="*/ f49 f15 1"/>
                <a:gd name="f62" fmla="*/ f50 f16 1"/>
                <a:gd name="f63" fmla="*/ f51 f15 1"/>
                <a:gd name="f64" fmla="*/ f52 f15 1"/>
                <a:gd name="f65" fmla="*/ f53 f16 1"/>
                <a:gd name="f66" fmla="*/ f54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59" y="f60"/>
                </a:cxn>
                <a:cxn ang="f34">
                  <a:pos x="f61" y="f62"/>
                </a:cxn>
                <a:cxn ang="f34">
                  <a:pos x="f63" y="f62"/>
                </a:cxn>
                <a:cxn ang="f34">
                  <a:pos x="f64" y="f60"/>
                </a:cxn>
                <a:cxn ang="f34">
                  <a:pos x="f64" y="f65"/>
                </a:cxn>
                <a:cxn ang="f34">
                  <a:pos x="f63" y="f66"/>
                </a:cxn>
                <a:cxn ang="f34">
                  <a:pos x="f61" y="f66"/>
                </a:cxn>
                <a:cxn ang="f34">
                  <a:pos x="f59" y="f65"/>
                </a:cxn>
                <a:cxn ang="f34">
                  <a:pos x="f59" y="f60"/>
                </a:cxn>
              </a:cxnLst>
              <a:rect l="f55" t="f58" r="f56" b="f57"/>
              <a:pathLst>
                <a:path w="1368001" h="7560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4EA72E"/>
            </a:solidFill>
            <a:ln w="19046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90242" tIns="90242" rIns="90242" bIns="90242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de-DE" sz="1400" b="0" i="0" u="none" strike="noStrike" kern="1200" cap="none" spc="0" baseline="0" dirty="0">
                  <a:solidFill>
                    <a:srgbClr val="FFFFFF"/>
                  </a:solidFill>
                  <a:uFillTx/>
                  <a:latin typeface="Aptos"/>
                </a:rPr>
                <a:t>5. Karton wird verklebt, gewogen und etikettiert</a:t>
              </a:r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EDEA1DCE-6336-7C58-8D77-54C065DC690F}"/>
                </a:ext>
              </a:extLst>
            </p:cNvPr>
            <p:cNvSpPr/>
            <p:nvPr/>
          </p:nvSpPr>
          <p:spPr>
            <a:xfrm>
              <a:off x="3816294" y="1690844"/>
              <a:ext cx="4180719" cy="41807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80716"/>
                <a:gd name="f4" fmla="val 431150"/>
                <a:gd name="f5" fmla="val 818891"/>
                <a:gd name="f6" fmla="val 2090358"/>
                <a:gd name="f7" fmla="val 13047799"/>
                <a:gd name="f8" fmla="val 1518240"/>
                <a:gd name="f9" fmla="*/ f0 1 4180716"/>
                <a:gd name="f10" fmla="*/ f1 1 4180716"/>
                <a:gd name="f11" fmla="val f2"/>
                <a:gd name="f12" fmla="val f3"/>
                <a:gd name="f13" fmla="+- f12 0 f11"/>
                <a:gd name="f14" fmla="*/ f13 1 4180716"/>
                <a:gd name="f15" fmla="*/ 0 1 f14"/>
                <a:gd name="f16" fmla="*/ 4180716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4180716" h="4180716">
                  <a:moveTo>
                    <a:pt x="f4" y="f5"/>
                  </a:moveTo>
                  <a:arcTo wR="f6" hR="f6" stAng="f7" swAng="f8"/>
                </a:path>
              </a:pathLst>
            </a:custGeom>
            <a:noFill/>
            <a:ln w="12701" cap="flat">
              <a:solidFill>
                <a:srgbClr val="156082"/>
              </a:solidFill>
              <a:prstDash val="solid"/>
              <a:miter/>
              <a:tailEnd type="arrow"/>
            </a:ln>
          </p:spPr>
          <p:txBody>
            <a:bodyPr lIns="0" tIns="0" rIns="0" bIns="0"/>
            <a:lstStyle/>
            <a:p>
              <a:endParaRPr lang="de-DE"/>
            </a:p>
          </p:txBody>
        </p:sp>
      </p:grpSp>
      <p:pic>
        <p:nvPicPr>
          <p:cNvPr id="18" name="Grafik 8" descr="Ein Bild, das Kleidung, Gebäude, Person, Schuhwerk enthält.&#10;&#10;Automatisch generierte Beschreibung">
            <a:extLst>
              <a:ext uri="{FF2B5EF4-FFF2-40B4-BE49-F238E27FC236}">
                <a16:creationId xmlns:a16="http://schemas.microsoft.com/office/drawing/2014/main" id="{322407C5-BA2F-B9E3-2E55-FAD4ACC239FC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5037" y="4633099"/>
            <a:ext cx="2160132" cy="14399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Grafik 10" descr="Ein Bild, das Spielplatz, Gelände, Blau, draußen enthält.&#10;&#10;Automatisch generierte Beschreibung">
            <a:extLst>
              <a:ext uri="{FF2B5EF4-FFF2-40B4-BE49-F238E27FC236}">
                <a16:creationId xmlns:a16="http://schemas.microsoft.com/office/drawing/2014/main" id="{CE2D48C8-8AA8-11DA-3024-DA191162869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5175" y="3061206"/>
            <a:ext cx="2159995" cy="14399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Grafik 12" descr="Ein Bild, das Maschine, Im Haus, Text, Bautechnik enthält.&#10;&#10;Automatisch generierte Beschreibung">
            <a:extLst>
              <a:ext uri="{FF2B5EF4-FFF2-40B4-BE49-F238E27FC236}">
                <a16:creationId xmlns:a16="http://schemas.microsoft.com/office/drawing/2014/main" id="{6EECB774-D98C-08D8-ED85-519ADB62814A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5174" y="1489312"/>
            <a:ext cx="2159995" cy="14399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1" name="Textfeld 13">
            <a:extLst>
              <a:ext uri="{FF2B5EF4-FFF2-40B4-BE49-F238E27FC236}">
                <a16:creationId xmlns:a16="http://schemas.microsoft.com/office/drawing/2014/main" id="{0346D7A7-6863-C75C-FAE1-BDFF29646F83}"/>
              </a:ext>
            </a:extLst>
          </p:cNvPr>
          <p:cNvSpPr txBox="1"/>
          <p:nvPr/>
        </p:nvSpPr>
        <p:spPr>
          <a:xfrm>
            <a:off x="2789386" y="6138330"/>
            <a:ext cx="6594759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Die Prozessschritte 1 bis 5 wiederholen sich so lange, bis der gesamte Kundenauftrag abgeschlossen ist.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1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 Im Anschluss wird der gebündelte Gesamtauftrag </a:t>
            </a:r>
            <a:r>
              <a:rPr lang="de-DE" sz="1100" b="0" i="0" u="none" strike="noStrike" kern="1200" cap="none" spc="0" baseline="0" dirty="0" err="1">
                <a:solidFill>
                  <a:srgbClr val="FFFFFF"/>
                </a:solidFill>
                <a:uFillTx/>
                <a:latin typeface="Aptos"/>
              </a:rPr>
              <a:t>ready-to-ship</a:t>
            </a:r>
            <a:r>
              <a:rPr lang="de-DE" sz="1100" b="0" i="0" u="none" strike="noStrike" kern="1200" cap="none" spc="0" baseline="0" dirty="0">
                <a:solidFill>
                  <a:srgbClr val="FFFFFF"/>
                </a:solidFill>
                <a:uFillTx/>
                <a:latin typeface="Aptos"/>
              </a:rPr>
              <a:t> dem Versanddienstleister übergeben.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 dirty="0">
              <a:solidFill>
                <a:srgbClr val="FFFFFF"/>
              </a:solidFill>
              <a:uFillTx/>
              <a:latin typeface="Apto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2" descr="Ein Bild, das Grafiken, Logo, Schrift, Grafikdesign enthält.&#10;&#10;Automatisch generierte Beschreibung">
            <a:extLst>
              <a:ext uri="{FF2B5EF4-FFF2-40B4-BE49-F238E27FC236}">
                <a16:creationId xmlns:a16="http://schemas.microsoft.com/office/drawing/2014/main" id="{88D438CC-4F54-92AB-E1BC-D85A9D12F20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9638" y="280967"/>
            <a:ext cx="1076449" cy="107644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C54EE34-9ADC-9FE4-68BC-DE06BA0AAAAE}"/>
              </a:ext>
            </a:extLst>
          </p:cNvPr>
          <p:cNvSpPr txBox="1"/>
          <p:nvPr/>
        </p:nvSpPr>
        <p:spPr>
          <a:xfrm>
            <a:off x="360566" y="280967"/>
            <a:ext cx="10049164" cy="31393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4. Die Ersparnis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6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Pro Paket werden im Durchschnitt 0,25 kg CO2 eingespart → dies entspricht dem Energieaufwand, den eine Person im PKW für eine Wegstrecke von 1,5 km verursacht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Jährlich können dank des reduzierten Materialverbrauchs ca. 5600 Bäume für jede Million Wellpappkartons eingespart werden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KUKKO reduziert seinen jährlichen CO2-Footprint um über 5 Tonnen → dies Menge entspricht dem Ausstoß, den 5 Passagiere durch einen europäischen Mittelstreckenflug verursachen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pic>
        <p:nvPicPr>
          <p:cNvPr id="4" name="Grafik 5" descr="Ein Bild, das Kleidung, Gebäude, Person, Schuhwerk enthält.&#10;&#10;Automatisch generierte Beschreibung">
            <a:extLst>
              <a:ext uri="{FF2B5EF4-FFF2-40B4-BE49-F238E27FC236}">
                <a16:creationId xmlns:a16="http://schemas.microsoft.com/office/drawing/2014/main" id="{80922A9E-5D97-56FA-AA33-14EF83F4C65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7" y="3648364"/>
            <a:ext cx="4212265" cy="280800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250</Words>
  <Application>Microsoft Office PowerPoint</Application>
  <PresentationFormat>Breitbild</PresentationFormat>
  <Paragraphs>36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Avenir Next LT Pro</vt:lpstr>
      <vt:lpstr>Wingdings</vt:lpstr>
      <vt:lpstr>Office Theme</vt:lpstr>
      <vt:lpstr>Verpackungsmaschine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Verpackungsmaschine</dc:title>
  <dc:creator>Andreas Zankl</dc:creator>
  <cp:lastModifiedBy>Andreas Zankl</cp:lastModifiedBy>
  <cp:revision>24</cp:revision>
  <dcterms:created xsi:type="dcterms:W3CDTF">2024-07-10T09:07:36Z</dcterms:created>
  <dcterms:modified xsi:type="dcterms:W3CDTF">2024-07-15T11:34:09Z</dcterms:modified>
</cp:coreProperties>
</file>