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12"/>
  </p:notesMasterIdLst>
  <p:handoutMasterIdLst>
    <p:handoutMasterId r:id="rId13"/>
  </p:handoutMasterIdLst>
  <p:sldIdLst>
    <p:sldId id="261" r:id="rId6"/>
    <p:sldId id="260" r:id="rId7"/>
    <p:sldId id="256" r:id="rId8"/>
    <p:sldId id="265" r:id="rId9"/>
    <p:sldId id="264" r:id="rId10"/>
    <p:sldId id="266" r:id="rId11"/>
  </p:sldIdLst>
  <p:sldSz cx="12192000" cy="6858000"/>
  <p:notesSz cx="9928225"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C7D881-95E3-03F1-9736-72B9B541D5E2}" name="Marie-Christina BUFFON" initials="MCB" userId="S::Marie-Christina.BUFFON@tricoflex.com::b84f79ce-8f5c-4621-b828-42f2b7ec94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870" y="114"/>
      </p:cViewPr>
      <p:guideLst/>
    </p:cSldViewPr>
  </p:slideViewPr>
  <p:notesTextViewPr>
    <p:cViewPr>
      <p:scale>
        <a:sx n="1" d="1"/>
        <a:sy n="1" d="1"/>
      </p:scale>
      <p:origin x="0" y="0"/>
    </p:cViewPr>
  </p:notesTextViewPr>
  <p:notesViewPr>
    <p:cSldViewPr snapToGrid="0">
      <p:cViewPr varScale="1">
        <p:scale>
          <a:sx n="113" d="100"/>
          <a:sy n="113" d="100"/>
        </p:scale>
        <p:origin x="219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lang="en-US" sz="1500" b="1" i="0" u="none" strike="noStrike" kern="1200" spc="0" baseline="0" noProof="0" smtClean="0">
                <a:solidFill>
                  <a:sysClr val="windowText" lastClr="000000"/>
                </a:solidFill>
                <a:latin typeface="+mn-lt"/>
                <a:ea typeface="+mn-ea"/>
                <a:cs typeface="+mn-cs"/>
              </a:defRPr>
            </a:pPr>
            <a:r>
              <a:rPr lang="en-US" sz="1500" b="1" noProof="0" dirty="0">
                <a:solidFill>
                  <a:sysClr val="windowText" lastClr="000000"/>
                </a:solidFill>
              </a:rPr>
              <a:t>% </a:t>
            </a:r>
            <a:r>
              <a:rPr lang="en-US" sz="1500" b="1" i="0" u="none" strike="noStrike" kern="1200" spc="0" baseline="0" noProof="0" dirty="0">
                <a:solidFill>
                  <a:sysClr val="windowText" lastClr="000000"/>
                </a:solidFill>
              </a:rPr>
              <a:t>recycled </a:t>
            </a:r>
            <a:r>
              <a:rPr lang="en-US" sz="1500" b="1" noProof="0" dirty="0">
                <a:solidFill>
                  <a:sysClr val="windowText" lastClr="000000"/>
                </a:solidFill>
              </a:rPr>
              <a:t>PVC / % virgin PVC</a:t>
            </a:r>
            <a:endParaRPr lang="en-US" sz="1500" b="1" noProof="0" dirty="0">
              <a:solidFill>
                <a:schemeClr val="tx2">
                  <a:lumMod val="60000"/>
                  <a:lumOff val="40000"/>
                </a:schemeClr>
              </a:solidFill>
            </a:endParaRPr>
          </a:p>
        </c:rich>
      </c:tx>
      <c:overlay val="0"/>
      <c:spPr>
        <a:noFill/>
        <a:ln>
          <a:noFill/>
        </a:ln>
        <a:effectLst/>
      </c:spPr>
      <c:txPr>
        <a:bodyPr rot="0" spcFirstLastPara="1" vertOverflow="ellipsis" vert="horz" wrap="square" anchor="ctr" anchorCtr="1"/>
        <a:lstStyle/>
        <a:p>
          <a:pPr>
            <a:defRPr lang="en-US" sz="1500" b="1" i="0" u="none" strike="noStrike" kern="1200" spc="0" baseline="0" noProof="0" smtClean="0">
              <a:solidFill>
                <a:sysClr val="windowText" lastClr="000000"/>
              </a:solidFill>
              <a:latin typeface="+mn-lt"/>
              <a:ea typeface="+mn-ea"/>
              <a:cs typeface="+mn-cs"/>
            </a:defRPr>
          </a:pPr>
          <a:endParaRPr lang="fr-FR"/>
        </a:p>
      </c:txPr>
    </c:title>
    <c:autoTitleDeleted val="0"/>
    <c:plotArea>
      <c:layout/>
      <c:barChart>
        <c:barDir val="col"/>
        <c:grouping val="stacked"/>
        <c:varyColors val="0"/>
        <c:ser>
          <c:idx val="0"/>
          <c:order val="0"/>
          <c:tx>
            <c:strRef>
              <c:f>indicateurs!$B$25</c:f>
              <c:strCache>
                <c:ptCount val="1"/>
                <c:pt idx="0">
                  <c:v>% PVC recyclé</c:v>
                </c:pt>
              </c:strCache>
            </c:strRef>
          </c:tx>
          <c:spPr>
            <a:solidFill>
              <a:schemeClr val="bg1">
                <a:lumMod val="85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indicateurs!$C$22:$N$22</c:f>
              <c:numCache>
                <c:formatCode>[$-40C]mmm\-yy;@</c:formatCode>
                <c:ptCount val="12"/>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numCache>
            </c:numRef>
          </c:cat>
          <c:val>
            <c:numRef>
              <c:f>indicateurs!$C$25:$N$25</c:f>
              <c:numCache>
                <c:formatCode>0.0%</c:formatCode>
                <c:ptCount val="12"/>
                <c:pt idx="0">
                  <c:v>0.26596756542994388</c:v>
                </c:pt>
                <c:pt idx="1">
                  <c:v>0.20374912859196559</c:v>
                </c:pt>
                <c:pt idx="2">
                  <c:v>0.21034053283541493</c:v>
                </c:pt>
                <c:pt idx="3">
                  <c:v>0.24762832282930541</c:v>
                </c:pt>
                <c:pt idx="4">
                  <c:v>0.285347820716011</c:v>
                </c:pt>
                <c:pt idx="5">
                  <c:v>0.32071385192332785</c:v>
                </c:pt>
                <c:pt idx="6">
                  <c:v>0.30559296963526633</c:v>
                </c:pt>
                <c:pt idx="7">
                  <c:v>0.32361462284028658</c:v>
                </c:pt>
              </c:numCache>
            </c:numRef>
          </c:val>
          <c:extLst>
            <c:ext xmlns:c16="http://schemas.microsoft.com/office/drawing/2014/chart" uri="{C3380CC4-5D6E-409C-BE32-E72D297353CC}">
              <c16:uniqueId val="{00000000-3B5A-4179-98BF-9FEE57AD39DE}"/>
            </c:ext>
          </c:extLst>
        </c:ser>
        <c:ser>
          <c:idx val="1"/>
          <c:order val="1"/>
          <c:tx>
            <c:strRef>
              <c:f>indicateurs!$B$27</c:f>
              <c:strCache>
                <c:ptCount val="1"/>
                <c:pt idx="0">
                  <c:v>% PVC vierge</c:v>
                </c:pt>
              </c:strCache>
            </c:strRef>
          </c:tx>
          <c:spPr>
            <a:solidFill>
              <a:schemeClr val="tx2">
                <a:lumMod val="60000"/>
                <a:lumOff val="40000"/>
              </a:schemeClr>
            </a:solidFill>
            <a:ln>
              <a:noFill/>
            </a:ln>
            <a:effectLst/>
          </c:spPr>
          <c:invertIfNegative val="0"/>
          <c:cat>
            <c:numRef>
              <c:f>indicateurs!$C$22:$N$22</c:f>
              <c:numCache>
                <c:formatCode>[$-40C]mmm\-yy;@</c:formatCode>
                <c:ptCount val="12"/>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numCache>
            </c:numRef>
          </c:cat>
          <c:val>
            <c:numRef>
              <c:f>indicateurs!$C$27:$N$27</c:f>
              <c:numCache>
                <c:formatCode>0.0%</c:formatCode>
                <c:ptCount val="12"/>
                <c:pt idx="0">
                  <c:v>0.73403243457005618</c:v>
                </c:pt>
                <c:pt idx="1">
                  <c:v>0.79625087140803441</c:v>
                </c:pt>
                <c:pt idx="2">
                  <c:v>0.78965946716458513</c:v>
                </c:pt>
                <c:pt idx="3">
                  <c:v>0.75237167717069464</c:v>
                </c:pt>
                <c:pt idx="4">
                  <c:v>0.71465217928398894</c:v>
                </c:pt>
                <c:pt idx="5">
                  <c:v>0.6792861480766722</c:v>
                </c:pt>
                <c:pt idx="6">
                  <c:v>0.69440703036473372</c:v>
                </c:pt>
                <c:pt idx="7">
                  <c:v>0.67638537715971347</c:v>
                </c:pt>
              </c:numCache>
            </c:numRef>
          </c:val>
          <c:extLst>
            <c:ext xmlns:c16="http://schemas.microsoft.com/office/drawing/2014/chart" uri="{C3380CC4-5D6E-409C-BE32-E72D297353CC}">
              <c16:uniqueId val="{00000001-3B5A-4179-98BF-9FEE57AD39DE}"/>
            </c:ext>
          </c:extLst>
        </c:ser>
        <c:dLbls>
          <c:showLegendKey val="0"/>
          <c:showVal val="0"/>
          <c:showCatName val="0"/>
          <c:showSerName val="0"/>
          <c:showPercent val="0"/>
          <c:showBubbleSize val="0"/>
        </c:dLbls>
        <c:gapWidth val="150"/>
        <c:overlap val="100"/>
        <c:axId val="996245536"/>
        <c:axId val="996244096"/>
      </c:barChart>
      <c:lineChart>
        <c:grouping val="standard"/>
        <c:varyColors val="0"/>
        <c:ser>
          <c:idx val="2"/>
          <c:order val="2"/>
          <c:tx>
            <c:strRef>
              <c:f>indicateurs!$B$23</c:f>
              <c:strCache>
                <c:ptCount val="1"/>
                <c:pt idx="0">
                  <c:v>% PVC recyclé YTD</c:v>
                </c:pt>
              </c:strCache>
            </c:strRef>
          </c:tx>
          <c:spPr>
            <a:ln w="28575" cap="rnd">
              <a:solidFill>
                <a:sysClr val="windowText" lastClr="000000"/>
              </a:solidFill>
              <a:round/>
            </a:ln>
            <a:effectLst/>
          </c:spPr>
          <c:marker>
            <c:symbol val="none"/>
          </c:marker>
          <c:cat>
            <c:numRef>
              <c:f>indicateurs!$C$22:$N$22</c:f>
              <c:numCache>
                <c:formatCode>[$-40C]mmm\-yy;@</c:formatCode>
                <c:ptCount val="12"/>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numCache>
            </c:numRef>
          </c:cat>
          <c:val>
            <c:numRef>
              <c:f>indicateurs!$C$23:$N$23</c:f>
              <c:numCache>
                <c:formatCode>0.0%</c:formatCode>
                <c:ptCount val="12"/>
                <c:pt idx="0">
                  <c:v>0.26596756542994388</c:v>
                </c:pt>
                <c:pt idx="1">
                  <c:v>0.2361927200240817</c:v>
                </c:pt>
                <c:pt idx="2">
                  <c:v>0.2303849612024863</c:v>
                </c:pt>
                <c:pt idx="3">
                  <c:v>0.23569019070839317</c:v>
                </c:pt>
                <c:pt idx="4">
                  <c:v>0.24891697306924371</c:v>
                </c:pt>
                <c:pt idx="5">
                  <c:v>0.26504561987335068</c:v>
                </c:pt>
                <c:pt idx="6">
                  <c:v>0.2717966799929239</c:v>
                </c:pt>
                <c:pt idx="7">
                  <c:v>0.27639332208665895</c:v>
                </c:pt>
              </c:numCache>
            </c:numRef>
          </c:val>
          <c:smooth val="0"/>
          <c:extLst>
            <c:ext xmlns:c16="http://schemas.microsoft.com/office/drawing/2014/chart" uri="{C3380CC4-5D6E-409C-BE32-E72D297353CC}">
              <c16:uniqueId val="{00000002-3B5A-4179-98BF-9FEE57AD39DE}"/>
            </c:ext>
          </c:extLst>
        </c:ser>
        <c:dLbls>
          <c:showLegendKey val="0"/>
          <c:showVal val="0"/>
          <c:showCatName val="0"/>
          <c:showSerName val="0"/>
          <c:showPercent val="0"/>
          <c:showBubbleSize val="0"/>
        </c:dLbls>
        <c:marker val="1"/>
        <c:smooth val="0"/>
        <c:axId val="996245536"/>
        <c:axId val="996244096"/>
      </c:lineChart>
      <c:dateAx>
        <c:axId val="996245536"/>
        <c:scaling>
          <c:orientation val="minMax"/>
        </c:scaling>
        <c:delete val="0"/>
        <c:axPos val="b"/>
        <c:numFmt formatCode="[$-40C]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996244096"/>
        <c:crosses val="autoZero"/>
        <c:auto val="1"/>
        <c:lblOffset val="100"/>
        <c:baseTimeUnit val="months"/>
      </c:dateAx>
      <c:valAx>
        <c:axId val="9962440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96245536"/>
        <c:crosses val="autoZero"/>
        <c:crossBetween val="between"/>
        <c:minorUnit val="5.000000000000001E-2"/>
      </c:valAx>
      <c:spPr>
        <a:noFill/>
        <a:ln>
          <a:noFill/>
        </a:ln>
        <a:effectLst/>
      </c:spPr>
    </c:plotArea>
    <c:legend>
      <c:legendPos val="b"/>
      <c:layout>
        <c:manualLayout>
          <c:xMode val="edge"/>
          <c:yMode val="edge"/>
          <c:x val="2.7074352370217176E-2"/>
          <c:y val="0.93164205474211381"/>
          <c:w val="0.83596508134484027"/>
          <c:h val="5.77573122804576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7">
  <a:schemeClr val="accent5"/>
  <a:schemeClr val="accent5"/>
  <a:schemeClr val="accent5"/>
  <a:schemeClr val="accent5"/>
  <a:schemeClr val="accent5"/>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80B3F-2223-419A-A372-E5EC09859D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1C1879E-7E3E-4BF3-BA46-753ED1D8E544}">
      <dgm:prSet custT="1"/>
      <dgm:spPr/>
      <dgm:t>
        <a:bodyPr/>
        <a:lstStyle/>
        <a:p>
          <a:pPr>
            <a:lnSpc>
              <a:spcPct val="100000"/>
            </a:lnSpc>
          </a:pPr>
          <a:r>
            <a:rPr lang="en-GB" sz="1600" b="1" dirty="0"/>
            <a:t>A French company </a:t>
          </a:r>
          <a:r>
            <a:rPr lang="en-GB" sz="1600" b="0" dirty="0"/>
            <a:t>established in the 1950s: a member of the EXEL Industries group</a:t>
          </a:r>
          <a:endParaRPr lang="en-US" sz="1600" b="0" dirty="0"/>
        </a:p>
      </dgm:t>
    </dgm:pt>
    <dgm:pt modelId="{B49086AF-B47E-41E3-9669-87045CDB4452}" type="parTrans" cxnId="{DC15E686-5970-463F-B99E-093F8521470F}">
      <dgm:prSet/>
      <dgm:spPr/>
      <dgm:t>
        <a:bodyPr/>
        <a:lstStyle/>
        <a:p>
          <a:endParaRPr lang="en-US" sz="1800"/>
        </a:p>
      </dgm:t>
    </dgm:pt>
    <dgm:pt modelId="{FA1386A5-49BF-4D10-8DB7-6DA571CB02F1}" type="sibTrans" cxnId="{DC15E686-5970-463F-B99E-093F8521470F}">
      <dgm:prSet/>
      <dgm:spPr/>
      <dgm:t>
        <a:bodyPr/>
        <a:lstStyle/>
        <a:p>
          <a:endParaRPr lang="en-US" sz="1800"/>
        </a:p>
      </dgm:t>
    </dgm:pt>
    <dgm:pt modelId="{96810F66-B3AC-4619-AFC6-1C570497B615}">
      <dgm:prSet custT="1"/>
      <dgm:spPr/>
      <dgm:t>
        <a:bodyPr/>
        <a:lstStyle/>
        <a:p>
          <a:pPr>
            <a:lnSpc>
              <a:spcPct val="100000"/>
            </a:lnSpc>
          </a:pPr>
          <a:r>
            <a:rPr lang="en-GB" sz="1600" b="1" dirty="0"/>
            <a:t>Quality products: </a:t>
          </a:r>
          <a:r>
            <a:rPr lang="en-GB" sz="1600" b="0" dirty="0"/>
            <a:t>over 65 years of expertise in the design and manufacture of flexible thermoplastic hoses</a:t>
          </a:r>
          <a:endParaRPr lang="en-US" sz="1600" b="0" dirty="0"/>
        </a:p>
      </dgm:t>
    </dgm:pt>
    <dgm:pt modelId="{B5574588-30B7-436E-8995-8E0350CF473F}" type="parTrans" cxnId="{E7B78845-5284-47A4-9933-C725895A0903}">
      <dgm:prSet/>
      <dgm:spPr/>
      <dgm:t>
        <a:bodyPr/>
        <a:lstStyle/>
        <a:p>
          <a:endParaRPr lang="en-US" sz="1800"/>
        </a:p>
      </dgm:t>
    </dgm:pt>
    <dgm:pt modelId="{5521355C-D5B1-4C59-A971-7687A50B0BE0}" type="sibTrans" cxnId="{E7B78845-5284-47A4-9933-C725895A0903}">
      <dgm:prSet/>
      <dgm:spPr/>
      <dgm:t>
        <a:bodyPr/>
        <a:lstStyle/>
        <a:p>
          <a:endParaRPr lang="en-US" sz="1800"/>
        </a:p>
      </dgm:t>
    </dgm:pt>
    <dgm:pt modelId="{85610699-582C-4CCE-85FB-D1CB91D9E7A4}">
      <dgm:prSet custT="1"/>
      <dgm:spPr/>
      <dgm:t>
        <a:bodyPr/>
        <a:lstStyle/>
        <a:p>
          <a:pPr>
            <a:lnSpc>
              <a:spcPct val="100000"/>
            </a:lnSpc>
          </a:pPr>
          <a:r>
            <a:rPr lang="en-GB" sz="1600" b="1" dirty="0"/>
            <a:t>Values: </a:t>
          </a:r>
          <a:r>
            <a:rPr lang="en-GB" sz="1600" b="0" dirty="0"/>
            <a:t>Customer satisfaction, eco-responsibility, technical excellence, innovation</a:t>
          </a:r>
          <a:endParaRPr lang="en-US" sz="1600" b="0" dirty="0"/>
        </a:p>
      </dgm:t>
    </dgm:pt>
    <dgm:pt modelId="{6E3ECF20-C8B9-4D22-952B-BC2B9670217A}" type="parTrans" cxnId="{01FA1C85-F19C-42A3-9B97-A0252B75119F}">
      <dgm:prSet/>
      <dgm:spPr/>
      <dgm:t>
        <a:bodyPr/>
        <a:lstStyle/>
        <a:p>
          <a:endParaRPr lang="en-US" sz="1800"/>
        </a:p>
      </dgm:t>
    </dgm:pt>
    <dgm:pt modelId="{960477F4-DBCD-4456-951D-335CE353C178}" type="sibTrans" cxnId="{01FA1C85-F19C-42A3-9B97-A0252B75119F}">
      <dgm:prSet/>
      <dgm:spPr/>
      <dgm:t>
        <a:bodyPr/>
        <a:lstStyle/>
        <a:p>
          <a:endParaRPr lang="en-US" sz="1800"/>
        </a:p>
      </dgm:t>
    </dgm:pt>
    <dgm:pt modelId="{CEBCB82A-4982-4360-8013-5C6C7863E68D}">
      <dgm:prSet custT="1"/>
      <dgm:spPr/>
      <dgm:t>
        <a:bodyPr/>
        <a:lstStyle/>
        <a:p>
          <a:pPr>
            <a:lnSpc>
              <a:spcPct val="100000"/>
            </a:lnSpc>
          </a:pPr>
          <a:r>
            <a:rPr lang="en-GB" sz="1600" b="1" dirty="0"/>
            <a:t>An international presence </a:t>
          </a:r>
          <a:r>
            <a:rPr lang="en-GB" sz="1600" b="0" dirty="0"/>
            <a:t>and an extensive distribution network</a:t>
          </a:r>
          <a:endParaRPr lang="en-US" sz="1600" b="0" dirty="0"/>
        </a:p>
      </dgm:t>
    </dgm:pt>
    <dgm:pt modelId="{47E84F3D-7EAB-4539-B6B3-2E5736B45AA4}" type="parTrans" cxnId="{FEBA31E0-AEB7-4048-B42C-E67FF7CCCBAE}">
      <dgm:prSet/>
      <dgm:spPr/>
      <dgm:t>
        <a:bodyPr/>
        <a:lstStyle/>
        <a:p>
          <a:endParaRPr lang="en-US" sz="1800"/>
        </a:p>
      </dgm:t>
    </dgm:pt>
    <dgm:pt modelId="{55008E06-C78F-409D-82F7-374748895D5B}" type="sibTrans" cxnId="{FEBA31E0-AEB7-4048-B42C-E67FF7CCCBAE}">
      <dgm:prSet/>
      <dgm:spPr/>
      <dgm:t>
        <a:bodyPr/>
        <a:lstStyle/>
        <a:p>
          <a:endParaRPr lang="en-US" sz="1800"/>
        </a:p>
      </dgm:t>
    </dgm:pt>
    <dgm:pt modelId="{0BBAFBFA-3DE4-42B1-A313-31EF979165B2}">
      <dgm:prSet custT="1"/>
      <dgm:spPr/>
      <dgm:t>
        <a:bodyPr/>
        <a:lstStyle/>
        <a:p>
          <a:pPr>
            <a:lnSpc>
              <a:spcPct val="100000"/>
            </a:lnSpc>
          </a:pPr>
          <a:r>
            <a:rPr lang="en-GB" sz="1600" b="1" dirty="0"/>
            <a:t>A wide range of markets: </a:t>
          </a:r>
          <a:r>
            <a:rPr lang="en-GB" sz="1600" b="0" dirty="0"/>
            <a:t>over 1,000 references for agriculture, food processing, industry, construction and fire-fighting</a:t>
          </a:r>
          <a:endParaRPr lang="en-US" sz="1600" b="0" dirty="0"/>
        </a:p>
      </dgm:t>
    </dgm:pt>
    <dgm:pt modelId="{482A7ED3-1816-44C1-A968-F47DEB9A4FBF}" type="parTrans" cxnId="{CF05AEF0-FBA1-469A-915F-7648A39BFE9F}">
      <dgm:prSet/>
      <dgm:spPr/>
      <dgm:t>
        <a:bodyPr/>
        <a:lstStyle/>
        <a:p>
          <a:endParaRPr lang="en-US" sz="1800"/>
        </a:p>
      </dgm:t>
    </dgm:pt>
    <dgm:pt modelId="{A46B3D19-650D-4DD5-875F-6798DB2D83D2}" type="sibTrans" cxnId="{CF05AEF0-FBA1-469A-915F-7648A39BFE9F}">
      <dgm:prSet/>
      <dgm:spPr/>
      <dgm:t>
        <a:bodyPr/>
        <a:lstStyle/>
        <a:p>
          <a:endParaRPr lang="en-US" sz="1800"/>
        </a:p>
      </dgm:t>
    </dgm:pt>
    <dgm:pt modelId="{AC88BBAE-0679-4AD9-9714-83F96F39085E}">
      <dgm:prSet custT="1"/>
      <dgm:spPr/>
      <dgm:t>
        <a:bodyPr/>
        <a:lstStyle/>
        <a:p>
          <a:pPr>
            <a:lnSpc>
              <a:spcPct val="100000"/>
            </a:lnSpc>
          </a:pPr>
          <a:r>
            <a:rPr lang="en-GB" sz="1600" b="1" dirty="0"/>
            <a:t>A responsible partner </a:t>
          </a:r>
          <a:r>
            <a:rPr lang="fr-FR" sz="1600" b="1" dirty="0"/>
            <a:t>: </a:t>
          </a:r>
          <a:endParaRPr lang="en-US" sz="1600" b="1" dirty="0"/>
        </a:p>
      </dgm:t>
    </dgm:pt>
    <dgm:pt modelId="{320D4ECD-8C14-4DC1-A6FF-9AB5AC5ECFEE}" type="parTrans" cxnId="{1DCB401A-FCBB-4F51-AB16-FB57D744BD2C}">
      <dgm:prSet/>
      <dgm:spPr/>
      <dgm:t>
        <a:bodyPr/>
        <a:lstStyle/>
        <a:p>
          <a:endParaRPr lang="en-US" sz="1800"/>
        </a:p>
      </dgm:t>
    </dgm:pt>
    <dgm:pt modelId="{DF558AB9-D8E8-4908-AB42-8A6D3AC5E371}" type="sibTrans" cxnId="{1DCB401A-FCBB-4F51-AB16-FB57D744BD2C}">
      <dgm:prSet/>
      <dgm:spPr/>
      <dgm:t>
        <a:bodyPr/>
        <a:lstStyle/>
        <a:p>
          <a:endParaRPr lang="en-US" sz="1800"/>
        </a:p>
      </dgm:t>
    </dgm:pt>
    <dgm:pt modelId="{58A607E1-26E0-4FC7-B704-98A5E9FE799C}">
      <dgm:prSet custT="1"/>
      <dgm:spPr/>
      <dgm:t>
        <a:bodyPr/>
        <a:lstStyle/>
        <a:p>
          <a:pPr>
            <a:lnSpc>
              <a:spcPct val="100000"/>
            </a:lnSpc>
          </a:pPr>
          <a:r>
            <a:rPr lang="en-GB" sz="1200" dirty="0"/>
            <a:t>- Internal regeneration unit</a:t>
          </a:r>
          <a:endParaRPr lang="en-US" sz="1200" dirty="0"/>
        </a:p>
      </dgm:t>
    </dgm:pt>
    <dgm:pt modelId="{B21B0466-CD32-4748-9BD6-CD95C13B980B}" type="parTrans" cxnId="{ADCF7220-12DB-4AB5-8E3B-6A1CD8BFC0CD}">
      <dgm:prSet/>
      <dgm:spPr/>
      <dgm:t>
        <a:bodyPr/>
        <a:lstStyle/>
        <a:p>
          <a:endParaRPr lang="en-US" sz="1800"/>
        </a:p>
      </dgm:t>
    </dgm:pt>
    <dgm:pt modelId="{7E688B80-CCBA-4D0F-B607-61CC8DFC7FF9}" type="sibTrans" cxnId="{ADCF7220-12DB-4AB5-8E3B-6A1CD8BFC0CD}">
      <dgm:prSet/>
      <dgm:spPr/>
      <dgm:t>
        <a:bodyPr/>
        <a:lstStyle/>
        <a:p>
          <a:endParaRPr lang="en-US" sz="1800"/>
        </a:p>
      </dgm:t>
    </dgm:pt>
    <dgm:pt modelId="{394F1718-E85C-4AC7-86BD-DC350B829ED6}">
      <dgm:prSet custT="1"/>
      <dgm:spPr/>
      <dgm:t>
        <a:bodyPr/>
        <a:lstStyle/>
        <a:p>
          <a:pPr>
            <a:lnSpc>
              <a:spcPct val="100000"/>
            </a:lnSpc>
          </a:pPr>
          <a:r>
            <a:rPr lang="en-GB" sz="1200" dirty="0"/>
            <a:t>- Sustainable products</a:t>
          </a:r>
        </a:p>
      </dgm:t>
    </dgm:pt>
    <dgm:pt modelId="{CD5B0207-2308-4007-988D-261FE117843A}" type="parTrans" cxnId="{27870345-81A7-46FC-8B0E-192E6FE7841E}">
      <dgm:prSet/>
      <dgm:spPr/>
      <dgm:t>
        <a:bodyPr/>
        <a:lstStyle/>
        <a:p>
          <a:endParaRPr lang="en-GB" sz="1800"/>
        </a:p>
      </dgm:t>
    </dgm:pt>
    <dgm:pt modelId="{62658B5E-C40C-4DCC-B106-202BE3924B24}" type="sibTrans" cxnId="{27870345-81A7-46FC-8B0E-192E6FE7841E}">
      <dgm:prSet/>
      <dgm:spPr/>
      <dgm:t>
        <a:bodyPr/>
        <a:lstStyle/>
        <a:p>
          <a:endParaRPr lang="en-GB" sz="1800"/>
        </a:p>
      </dgm:t>
    </dgm:pt>
    <dgm:pt modelId="{360DC574-2966-4184-A1B8-611A72CFB6FC}">
      <dgm:prSet custT="1"/>
      <dgm:spPr/>
      <dgm:t>
        <a:bodyPr/>
        <a:lstStyle/>
        <a:p>
          <a:pPr>
            <a:lnSpc>
              <a:spcPct val="100000"/>
            </a:lnSpc>
          </a:pPr>
          <a:r>
            <a:rPr lang="en-GB" sz="1200" dirty="0"/>
            <a:t>- Ambition to reduce our carbon footprint (-30%)</a:t>
          </a:r>
        </a:p>
      </dgm:t>
    </dgm:pt>
    <dgm:pt modelId="{D3E30ABC-A524-42CF-BDE8-19A287E4F060}" type="parTrans" cxnId="{CD88E975-4B75-415E-9025-59A83104398D}">
      <dgm:prSet/>
      <dgm:spPr/>
      <dgm:t>
        <a:bodyPr/>
        <a:lstStyle/>
        <a:p>
          <a:endParaRPr lang="en-GB" sz="1800"/>
        </a:p>
      </dgm:t>
    </dgm:pt>
    <dgm:pt modelId="{47CF848A-6271-48A7-B7EA-CE116452782D}" type="sibTrans" cxnId="{CD88E975-4B75-415E-9025-59A83104398D}">
      <dgm:prSet/>
      <dgm:spPr/>
      <dgm:t>
        <a:bodyPr/>
        <a:lstStyle/>
        <a:p>
          <a:endParaRPr lang="en-GB" sz="1800"/>
        </a:p>
      </dgm:t>
    </dgm:pt>
    <dgm:pt modelId="{536539B4-7547-452E-B18D-89AFEF3DEA30}" type="pres">
      <dgm:prSet presAssocID="{17680B3F-2223-419A-A372-E5EC09859DF8}" presName="root" presStyleCnt="0">
        <dgm:presLayoutVars>
          <dgm:dir/>
          <dgm:resizeHandles val="exact"/>
        </dgm:presLayoutVars>
      </dgm:prSet>
      <dgm:spPr/>
    </dgm:pt>
    <dgm:pt modelId="{B99A2E3B-C93B-45D1-AE9D-7450E71246C5}" type="pres">
      <dgm:prSet presAssocID="{C1C1879E-7E3E-4BF3-BA46-753ED1D8E544}" presName="compNode" presStyleCnt="0"/>
      <dgm:spPr/>
    </dgm:pt>
    <dgm:pt modelId="{3CC4BEF3-563D-4374-B129-6E7AC3C0AAFA}" type="pres">
      <dgm:prSet presAssocID="{C1C1879E-7E3E-4BF3-BA46-753ED1D8E544}" presName="bgRect" presStyleLbl="bgShp" presStyleIdx="0" presStyleCnt="6" custLinFactNeighborX="-184"/>
      <dgm:spPr/>
    </dgm:pt>
    <dgm:pt modelId="{947ECEBA-F6CC-44F6-A76E-A72CF26680BD}" type="pres">
      <dgm:prSet presAssocID="{C1C1879E-7E3E-4BF3-BA46-753ED1D8E544}" presName="iconRect" presStyleLbl="node1" presStyleIdx="0" presStyleCnt="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oignée de main"/>
        </a:ext>
      </dgm:extLst>
    </dgm:pt>
    <dgm:pt modelId="{EC49115C-7991-4D77-B2A5-A16DFF3CAC72}" type="pres">
      <dgm:prSet presAssocID="{C1C1879E-7E3E-4BF3-BA46-753ED1D8E544}" presName="spaceRect" presStyleCnt="0"/>
      <dgm:spPr/>
    </dgm:pt>
    <dgm:pt modelId="{AF63C3E3-CB9E-4B28-AF99-2C2B40D8116A}" type="pres">
      <dgm:prSet presAssocID="{C1C1879E-7E3E-4BF3-BA46-753ED1D8E544}" presName="parTx" presStyleLbl="revTx" presStyleIdx="0" presStyleCnt="7">
        <dgm:presLayoutVars>
          <dgm:chMax val="0"/>
          <dgm:chPref val="0"/>
        </dgm:presLayoutVars>
      </dgm:prSet>
      <dgm:spPr/>
    </dgm:pt>
    <dgm:pt modelId="{13481536-0F35-4309-B143-3DD218126863}" type="pres">
      <dgm:prSet presAssocID="{FA1386A5-49BF-4D10-8DB7-6DA571CB02F1}" presName="sibTrans" presStyleCnt="0"/>
      <dgm:spPr/>
    </dgm:pt>
    <dgm:pt modelId="{041DED2A-ECE9-4FCF-AA25-9ED99F7ED807}" type="pres">
      <dgm:prSet presAssocID="{96810F66-B3AC-4619-AFC6-1C570497B615}" presName="compNode" presStyleCnt="0"/>
      <dgm:spPr/>
    </dgm:pt>
    <dgm:pt modelId="{ED134153-F851-4B7A-ABBB-2BC591D171CB}" type="pres">
      <dgm:prSet presAssocID="{96810F66-B3AC-4619-AFC6-1C570497B615}" presName="bgRect" presStyleLbl="bgShp" presStyleIdx="1" presStyleCnt="6"/>
      <dgm:spPr/>
    </dgm:pt>
    <dgm:pt modelId="{D9DAC735-2428-4F04-8FAF-6761EC03BEEC}" type="pres">
      <dgm:prSet presAssocID="{96810F66-B3AC-4619-AFC6-1C570497B61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ine"/>
        </a:ext>
      </dgm:extLst>
    </dgm:pt>
    <dgm:pt modelId="{6BAB8987-5BD5-469A-B220-980540D15156}" type="pres">
      <dgm:prSet presAssocID="{96810F66-B3AC-4619-AFC6-1C570497B615}" presName="spaceRect" presStyleCnt="0"/>
      <dgm:spPr/>
    </dgm:pt>
    <dgm:pt modelId="{34B1D677-2947-4552-BF71-CA19E9AA8EB5}" type="pres">
      <dgm:prSet presAssocID="{96810F66-B3AC-4619-AFC6-1C570497B615}" presName="parTx" presStyleLbl="revTx" presStyleIdx="1" presStyleCnt="7">
        <dgm:presLayoutVars>
          <dgm:chMax val="0"/>
          <dgm:chPref val="0"/>
        </dgm:presLayoutVars>
      </dgm:prSet>
      <dgm:spPr/>
    </dgm:pt>
    <dgm:pt modelId="{71C3B0FF-8DF9-4546-8EC1-86A4BFCDFC72}" type="pres">
      <dgm:prSet presAssocID="{5521355C-D5B1-4C59-A971-7687A50B0BE0}" presName="sibTrans" presStyleCnt="0"/>
      <dgm:spPr/>
    </dgm:pt>
    <dgm:pt modelId="{89BEC09B-DE78-451A-A864-1F90AFF87469}" type="pres">
      <dgm:prSet presAssocID="{CEBCB82A-4982-4360-8013-5C6C7863E68D}" presName="compNode" presStyleCnt="0"/>
      <dgm:spPr/>
    </dgm:pt>
    <dgm:pt modelId="{E268975C-0698-4C6F-9E0C-3CC7147552CF}" type="pres">
      <dgm:prSet presAssocID="{CEBCB82A-4982-4360-8013-5C6C7863E68D}" presName="bgRect" presStyleLbl="bgShp" presStyleIdx="2" presStyleCnt="6" custLinFactNeighborX="-183"/>
      <dgm:spPr/>
    </dgm:pt>
    <dgm:pt modelId="{654E87FA-8BA6-4142-95B4-6455242094A3}" type="pres">
      <dgm:prSet presAssocID="{CEBCB82A-4982-4360-8013-5C6C7863E68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Network"/>
        </a:ext>
      </dgm:extLst>
    </dgm:pt>
    <dgm:pt modelId="{D1B574E1-0ED2-4782-92A0-14FAD3315027}" type="pres">
      <dgm:prSet presAssocID="{CEBCB82A-4982-4360-8013-5C6C7863E68D}" presName="spaceRect" presStyleCnt="0"/>
      <dgm:spPr/>
    </dgm:pt>
    <dgm:pt modelId="{573BB76A-3C18-4228-B109-3D3D504EAB2E}" type="pres">
      <dgm:prSet presAssocID="{CEBCB82A-4982-4360-8013-5C6C7863E68D}" presName="parTx" presStyleLbl="revTx" presStyleIdx="2" presStyleCnt="7">
        <dgm:presLayoutVars>
          <dgm:chMax val="0"/>
          <dgm:chPref val="0"/>
        </dgm:presLayoutVars>
      </dgm:prSet>
      <dgm:spPr/>
    </dgm:pt>
    <dgm:pt modelId="{39411E88-BEB6-4A8E-BE01-0A5E05825D9A}" type="pres">
      <dgm:prSet presAssocID="{55008E06-C78F-409D-82F7-374748895D5B}" presName="sibTrans" presStyleCnt="0"/>
      <dgm:spPr/>
    </dgm:pt>
    <dgm:pt modelId="{AEE3FD8C-60B6-4952-982F-805D008AA85F}" type="pres">
      <dgm:prSet presAssocID="{0BBAFBFA-3DE4-42B1-A313-31EF979165B2}" presName="compNode" presStyleCnt="0"/>
      <dgm:spPr/>
    </dgm:pt>
    <dgm:pt modelId="{6E6AC2E1-2191-4B2E-8932-8E9AE62D269E}" type="pres">
      <dgm:prSet presAssocID="{0BBAFBFA-3DE4-42B1-A313-31EF979165B2}" presName="bgRect" presStyleLbl="bgShp" presStyleIdx="3" presStyleCnt="6"/>
      <dgm:spPr/>
    </dgm:pt>
    <dgm:pt modelId="{E618CA6C-4D4E-4FD0-9A1D-CADC860BF108}" type="pres">
      <dgm:prSet presAssocID="{0BBAFBFA-3DE4-42B1-A313-31EF979165B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arm scene"/>
        </a:ext>
      </dgm:extLst>
    </dgm:pt>
    <dgm:pt modelId="{1D7D2474-BA93-4A9C-B1D1-4056E3A6DF56}" type="pres">
      <dgm:prSet presAssocID="{0BBAFBFA-3DE4-42B1-A313-31EF979165B2}" presName="spaceRect" presStyleCnt="0"/>
      <dgm:spPr/>
    </dgm:pt>
    <dgm:pt modelId="{FC7B1C86-4E58-4800-AF8C-D3D9AD9463C4}" type="pres">
      <dgm:prSet presAssocID="{0BBAFBFA-3DE4-42B1-A313-31EF979165B2}" presName="parTx" presStyleLbl="revTx" presStyleIdx="3" presStyleCnt="7">
        <dgm:presLayoutVars>
          <dgm:chMax val="0"/>
          <dgm:chPref val="0"/>
        </dgm:presLayoutVars>
      </dgm:prSet>
      <dgm:spPr/>
    </dgm:pt>
    <dgm:pt modelId="{A5657108-37E6-419B-94AC-FA49B3A5FEB1}" type="pres">
      <dgm:prSet presAssocID="{A46B3D19-650D-4DD5-875F-6798DB2D83D2}" presName="sibTrans" presStyleCnt="0"/>
      <dgm:spPr/>
    </dgm:pt>
    <dgm:pt modelId="{13100378-B6BC-42A9-9CE9-B326B4B0BAE2}" type="pres">
      <dgm:prSet presAssocID="{85610699-582C-4CCE-85FB-D1CB91D9E7A4}" presName="compNode" presStyleCnt="0"/>
      <dgm:spPr/>
    </dgm:pt>
    <dgm:pt modelId="{C9741F77-2659-4502-8C30-CF84326A50AF}" type="pres">
      <dgm:prSet presAssocID="{85610699-582C-4CCE-85FB-D1CB91D9E7A4}" presName="bgRect" presStyleLbl="bgShp" presStyleIdx="4" presStyleCnt="6"/>
      <dgm:spPr/>
    </dgm:pt>
    <dgm:pt modelId="{4943EE51-9DED-4D29-8829-40790D921F62}" type="pres">
      <dgm:prSet presAssocID="{85610699-582C-4CCE-85FB-D1CB91D9E7A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ste de contrôle"/>
        </a:ext>
      </dgm:extLst>
    </dgm:pt>
    <dgm:pt modelId="{28A67FA5-E3A9-4A45-B67B-EC3399EDD7BA}" type="pres">
      <dgm:prSet presAssocID="{85610699-582C-4CCE-85FB-D1CB91D9E7A4}" presName="spaceRect" presStyleCnt="0"/>
      <dgm:spPr/>
    </dgm:pt>
    <dgm:pt modelId="{A00CDF5A-7FD4-4CE6-BA0B-79602DC9E270}" type="pres">
      <dgm:prSet presAssocID="{85610699-582C-4CCE-85FB-D1CB91D9E7A4}" presName="parTx" presStyleLbl="revTx" presStyleIdx="4" presStyleCnt="7">
        <dgm:presLayoutVars>
          <dgm:chMax val="0"/>
          <dgm:chPref val="0"/>
        </dgm:presLayoutVars>
      </dgm:prSet>
      <dgm:spPr/>
    </dgm:pt>
    <dgm:pt modelId="{CE15ACB7-E500-470D-9C8E-EBF47ACD1BE4}" type="pres">
      <dgm:prSet presAssocID="{960477F4-DBCD-4456-951D-335CE353C178}" presName="sibTrans" presStyleCnt="0"/>
      <dgm:spPr/>
    </dgm:pt>
    <dgm:pt modelId="{3B0C4A33-C6FE-4347-A2EB-8962B6C6C15B}" type="pres">
      <dgm:prSet presAssocID="{AC88BBAE-0679-4AD9-9714-83F96F39085E}" presName="compNode" presStyleCnt="0"/>
      <dgm:spPr/>
    </dgm:pt>
    <dgm:pt modelId="{28E7BA22-258A-4309-9025-1606CF32837B}" type="pres">
      <dgm:prSet presAssocID="{AC88BBAE-0679-4AD9-9714-83F96F39085E}" presName="bgRect" presStyleLbl="bgShp" presStyleIdx="5" presStyleCnt="6"/>
      <dgm:spPr/>
    </dgm:pt>
    <dgm:pt modelId="{245CA622-1293-4FCD-8459-1E61BCDBA132}" type="pres">
      <dgm:prSet presAssocID="{AC88BBAE-0679-4AD9-9714-83F96F39085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anabata Tree"/>
        </a:ext>
      </dgm:extLst>
    </dgm:pt>
    <dgm:pt modelId="{CB8B4E54-3819-4226-9EFC-4B0C919A0370}" type="pres">
      <dgm:prSet presAssocID="{AC88BBAE-0679-4AD9-9714-83F96F39085E}" presName="spaceRect" presStyleCnt="0"/>
      <dgm:spPr/>
    </dgm:pt>
    <dgm:pt modelId="{A5738F8C-02AA-43CF-BDD8-5787991E9433}" type="pres">
      <dgm:prSet presAssocID="{AC88BBAE-0679-4AD9-9714-83F96F39085E}" presName="parTx" presStyleLbl="revTx" presStyleIdx="5" presStyleCnt="7">
        <dgm:presLayoutVars>
          <dgm:chMax val="0"/>
          <dgm:chPref val="0"/>
        </dgm:presLayoutVars>
      </dgm:prSet>
      <dgm:spPr/>
    </dgm:pt>
    <dgm:pt modelId="{CB0D7D42-54B1-478D-8FD1-92AE7B3BF88F}" type="pres">
      <dgm:prSet presAssocID="{AC88BBAE-0679-4AD9-9714-83F96F39085E}" presName="desTx" presStyleLbl="revTx" presStyleIdx="6" presStyleCnt="7">
        <dgm:presLayoutVars/>
      </dgm:prSet>
      <dgm:spPr/>
    </dgm:pt>
  </dgm:ptLst>
  <dgm:cxnLst>
    <dgm:cxn modelId="{292A140C-0BE6-47F8-BB6D-31DE8EF10F94}" type="presOf" srcId="{C1C1879E-7E3E-4BF3-BA46-753ED1D8E544}" destId="{AF63C3E3-CB9E-4B28-AF99-2C2B40D8116A}" srcOrd="0" destOrd="0" presId="urn:microsoft.com/office/officeart/2018/2/layout/IconVerticalSolidList"/>
    <dgm:cxn modelId="{1DCB401A-FCBB-4F51-AB16-FB57D744BD2C}" srcId="{17680B3F-2223-419A-A372-E5EC09859DF8}" destId="{AC88BBAE-0679-4AD9-9714-83F96F39085E}" srcOrd="5" destOrd="0" parTransId="{320D4ECD-8C14-4DC1-A6FF-9AB5AC5ECFEE}" sibTransId="{DF558AB9-D8E8-4908-AB42-8A6D3AC5E371}"/>
    <dgm:cxn modelId="{ADCF7220-12DB-4AB5-8E3B-6A1CD8BFC0CD}" srcId="{AC88BBAE-0679-4AD9-9714-83F96F39085E}" destId="{58A607E1-26E0-4FC7-B704-98A5E9FE799C}" srcOrd="0" destOrd="0" parTransId="{B21B0466-CD32-4748-9BD6-CD95C13B980B}" sibTransId="{7E688B80-CCBA-4D0F-B607-61CC8DFC7FF9}"/>
    <dgm:cxn modelId="{3CF89E30-B5B7-4D96-8548-A8570ED84C96}" type="presOf" srcId="{58A607E1-26E0-4FC7-B704-98A5E9FE799C}" destId="{CB0D7D42-54B1-478D-8FD1-92AE7B3BF88F}" srcOrd="0" destOrd="0" presId="urn:microsoft.com/office/officeart/2018/2/layout/IconVerticalSolidList"/>
    <dgm:cxn modelId="{27870345-81A7-46FC-8B0E-192E6FE7841E}" srcId="{AC88BBAE-0679-4AD9-9714-83F96F39085E}" destId="{394F1718-E85C-4AC7-86BD-DC350B829ED6}" srcOrd="1" destOrd="0" parTransId="{CD5B0207-2308-4007-988D-261FE117843A}" sibTransId="{62658B5E-C40C-4DCC-B106-202BE3924B24}"/>
    <dgm:cxn modelId="{E7B78845-5284-47A4-9933-C725895A0903}" srcId="{17680B3F-2223-419A-A372-E5EC09859DF8}" destId="{96810F66-B3AC-4619-AFC6-1C570497B615}" srcOrd="1" destOrd="0" parTransId="{B5574588-30B7-436E-8995-8E0350CF473F}" sibTransId="{5521355C-D5B1-4C59-A971-7687A50B0BE0}"/>
    <dgm:cxn modelId="{5CA52D4E-B3FE-4420-913E-1415CE4267DF}" type="presOf" srcId="{360DC574-2966-4184-A1B8-611A72CFB6FC}" destId="{CB0D7D42-54B1-478D-8FD1-92AE7B3BF88F}" srcOrd="0" destOrd="2" presId="urn:microsoft.com/office/officeart/2018/2/layout/IconVerticalSolidList"/>
    <dgm:cxn modelId="{60A20C74-0966-4FB0-A29B-31B48EADBFB2}" type="presOf" srcId="{17680B3F-2223-419A-A372-E5EC09859DF8}" destId="{536539B4-7547-452E-B18D-89AFEF3DEA30}" srcOrd="0" destOrd="0" presId="urn:microsoft.com/office/officeart/2018/2/layout/IconVerticalSolidList"/>
    <dgm:cxn modelId="{CD88E975-4B75-415E-9025-59A83104398D}" srcId="{AC88BBAE-0679-4AD9-9714-83F96F39085E}" destId="{360DC574-2966-4184-A1B8-611A72CFB6FC}" srcOrd="2" destOrd="0" parTransId="{D3E30ABC-A524-42CF-BDE8-19A287E4F060}" sibTransId="{47CF848A-6271-48A7-B7EA-CE116452782D}"/>
    <dgm:cxn modelId="{34313056-958D-4973-8AD5-DF1445106772}" type="presOf" srcId="{AC88BBAE-0679-4AD9-9714-83F96F39085E}" destId="{A5738F8C-02AA-43CF-BDD8-5787991E9433}" srcOrd="0" destOrd="0" presId="urn:microsoft.com/office/officeart/2018/2/layout/IconVerticalSolidList"/>
    <dgm:cxn modelId="{01FA1C85-F19C-42A3-9B97-A0252B75119F}" srcId="{17680B3F-2223-419A-A372-E5EC09859DF8}" destId="{85610699-582C-4CCE-85FB-D1CB91D9E7A4}" srcOrd="4" destOrd="0" parTransId="{6E3ECF20-C8B9-4D22-952B-BC2B9670217A}" sibTransId="{960477F4-DBCD-4456-951D-335CE353C178}"/>
    <dgm:cxn modelId="{DC15E686-5970-463F-B99E-093F8521470F}" srcId="{17680B3F-2223-419A-A372-E5EC09859DF8}" destId="{C1C1879E-7E3E-4BF3-BA46-753ED1D8E544}" srcOrd="0" destOrd="0" parTransId="{B49086AF-B47E-41E3-9669-87045CDB4452}" sibTransId="{FA1386A5-49BF-4D10-8DB7-6DA571CB02F1}"/>
    <dgm:cxn modelId="{5A07629A-28F1-47EF-A0E3-D3F1E39E32A5}" type="presOf" srcId="{0BBAFBFA-3DE4-42B1-A313-31EF979165B2}" destId="{FC7B1C86-4E58-4800-AF8C-D3D9AD9463C4}" srcOrd="0" destOrd="0" presId="urn:microsoft.com/office/officeart/2018/2/layout/IconVerticalSolidList"/>
    <dgm:cxn modelId="{1EB160B1-C1C6-4C0E-83FD-E5416E753857}" type="presOf" srcId="{85610699-582C-4CCE-85FB-D1CB91D9E7A4}" destId="{A00CDF5A-7FD4-4CE6-BA0B-79602DC9E270}" srcOrd="0" destOrd="0" presId="urn:microsoft.com/office/officeart/2018/2/layout/IconVerticalSolidList"/>
    <dgm:cxn modelId="{FEBA31E0-AEB7-4048-B42C-E67FF7CCCBAE}" srcId="{17680B3F-2223-419A-A372-E5EC09859DF8}" destId="{CEBCB82A-4982-4360-8013-5C6C7863E68D}" srcOrd="2" destOrd="0" parTransId="{47E84F3D-7EAB-4539-B6B3-2E5736B45AA4}" sibTransId="{55008E06-C78F-409D-82F7-374748895D5B}"/>
    <dgm:cxn modelId="{21E06FE6-BD8B-4D7E-9B5E-DCCCB8C869CB}" type="presOf" srcId="{96810F66-B3AC-4619-AFC6-1C570497B615}" destId="{34B1D677-2947-4552-BF71-CA19E9AA8EB5}" srcOrd="0" destOrd="0" presId="urn:microsoft.com/office/officeart/2018/2/layout/IconVerticalSolidList"/>
    <dgm:cxn modelId="{945F3FE9-9C6E-498A-A925-50221F4CA11B}" type="presOf" srcId="{394F1718-E85C-4AC7-86BD-DC350B829ED6}" destId="{CB0D7D42-54B1-478D-8FD1-92AE7B3BF88F}" srcOrd="0" destOrd="1" presId="urn:microsoft.com/office/officeart/2018/2/layout/IconVerticalSolidList"/>
    <dgm:cxn modelId="{CF05AEF0-FBA1-469A-915F-7648A39BFE9F}" srcId="{17680B3F-2223-419A-A372-E5EC09859DF8}" destId="{0BBAFBFA-3DE4-42B1-A313-31EF979165B2}" srcOrd="3" destOrd="0" parTransId="{482A7ED3-1816-44C1-A968-F47DEB9A4FBF}" sibTransId="{A46B3D19-650D-4DD5-875F-6798DB2D83D2}"/>
    <dgm:cxn modelId="{42858DF7-E866-410A-BA2C-C3795644342F}" type="presOf" srcId="{CEBCB82A-4982-4360-8013-5C6C7863E68D}" destId="{573BB76A-3C18-4228-B109-3D3D504EAB2E}" srcOrd="0" destOrd="0" presId="urn:microsoft.com/office/officeart/2018/2/layout/IconVerticalSolidList"/>
    <dgm:cxn modelId="{6315FD82-5A7C-4D44-A786-AF9CE1AAA748}" type="presParOf" srcId="{536539B4-7547-452E-B18D-89AFEF3DEA30}" destId="{B99A2E3B-C93B-45D1-AE9D-7450E71246C5}" srcOrd="0" destOrd="0" presId="urn:microsoft.com/office/officeart/2018/2/layout/IconVerticalSolidList"/>
    <dgm:cxn modelId="{E3BB8DD3-FD9F-4ABE-B619-4FC3E8D80D09}" type="presParOf" srcId="{B99A2E3B-C93B-45D1-AE9D-7450E71246C5}" destId="{3CC4BEF3-563D-4374-B129-6E7AC3C0AAFA}" srcOrd="0" destOrd="0" presId="urn:microsoft.com/office/officeart/2018/2/layout/IconVerticalSolidList"/>
    <dgm:cxn modelId="{FADFC46B-4545-4DBD-8BB0-CCFF0374F8F6}" type="presParOf" srcId="{B99A2E3B-C93B-45D1-AE9D-7450E71246C5}" destId="{947ECEBA-F6CC-44F6-A76E-A72CF26680BD}" srcOrd="1" destOrd="0" presId="urn:microsoft.com/office/officeart/2018/2/layout/IconVerticalSolidList"/>
    <dgm:cxn modelId="{43C74A38-7C16-4A4D-982D-06F6A308F7F2}" type="presParOf" srcId="{B99A2E3B-C93B-45D1-AE9D-7450E71246C5}" destId="{EC49115C-7991-4D77-B2A5-A16DFF3CAC72}" srcOrd="2" destOrd="0" presId="urn:microsoft.com/office/officeart/2018/2/layout/IconVerticalSolidList"/>
    <dgm:cxn modelId="{566105BF-4C88-4567-B897-02C5A55FA0D1}" type="presParOf" srcId="{B99A2E3B-C93B-45D1-AE9D-7450E71246C5}" destId="{AF63C3E3-CB9E-4B28-AF99-2C2B40D8116A}" srcOrd="3" destOrd="0" presId="urn:microsoft.com/office/officeart/2018/2/layout/IconVerticalSolidList"/>
    <dgm:cxn modelId="{68AA173D-07DF-4041-B3BF-7ECED7B79CF8}" type="presParOf" srcId="{536539B4-7547-452E-B18D-89AFEF3DEA30}" destId="{13481536-0F35-4309-B143-3DD218126863}" srcOrd="1" destOrd="0" presId="urn:microsoft.com/office/officeart/2018/2/layout/IconVerticalSolidList"/>
    <dgm:cxn modelId="{8ABBBF28-CAF5-467D-9BEF-9801C2383DA9}" type="presParOf" srcId="{536539B4-7547-452E-B18D-89AFEF3DEA30}" destId="{041DED2A-ECE9-4FCF-AA25-9ED99F7ED807}" srcOrd="2" destOrd="0" presId="urn:microsoft.com/office/officeart/2018/2/layout/IconVerticalSolidList"/>
    <dgm:cxn modelId="{62609D9D-1DF0-4C08-810B-3EA88D8B3E37}" type="presParOf" srcId="{041DED2A-ECE9-4FCF-AA25-9ED99F7ED807}" destId="{ED134153-F851-4B7A-ABBB-2BC591D171CB}" srcOrd="0" destOrd="0" presId="urn:microsoft.com/office/officeart/2018/2/layout/IconVerticalSolidList"/>
    <dgm:cxn modelId="{5749770E-974B-4301-B8B6-65FCB093A684}" type="presParOf" srcId="{041DED2A-ECE9-4FCF-AA25-9ED99F7ED807}" destId="{D9DAC735-2428-4F04-8FAF-6761EC03BEEC}" srcOrd="1" destOrd="0" presId="urn:microsoft.com/office/officeart/2018/2/layout/IconVerticalSolidList"/>
    <dgm:cxn modelId="{23CDC9E0-395D-414D-BA27-E30A03EA6711}" type="presParOf" srcId="{041DED2A-ECE9-4FCF-AA25-9ED99F7ED807}" destId="{6BAB8987-5BD5-469A-B220-980540D15156}" srcOrd="2" destOrd="0" presId="urn:microsoft.com/office/officeart/2018/2/layout/IconVerticalSolidList"/>
    <dgm:cxn modelId="{C3D18B9B-50EA-4EA4-9B96-4337679A3969}" type="presParOf" srcId="{041DED2A-ECE9-4FCF-AA25-9ED99F7ED807}" destId="{34B1D677-2947-4552-BF71-CA19E9AA8EB5}" srcOrd="3" destOrd="0" presId="urn:microsoft.com/office/officeart/2018/2/layout/IconVerticalSolidList"/>
    <dgm:cxn modelId="{F7C15A0F-0FC2-47E6-99FF-5B14DEB6DDBF}" type="presParOf" srcId="{536539B4-7547-452E-B18D-89AFEF3DEA30}" destId="{71C3B0FF-8DF9-4546-8EC1-86A4BFCDFC72}" srcOrd="3" destOrd="0" presId="urn:microsoft.com/office/officeart/2018/2/layout/IconVerticalSolidList"/>
    <dgm:cxn modelId="{CAA37569-8C17-4275-A5DE-54CB352194AB}" type="presParOf" srcId="{536539B4-7547-452E-B18D-89AFEF3DEA30}" destId="{89BEC09B-DE78-451A-A864-1F90AFF87469}" srcOrd="4" destOrd="0" presId="urn:microsoft.com/office/officeart/2018/2/layout/IconVerticalSolidList"/>
    <dgm:cxn modelId="{C07C93D4-4D87-4435-A241-5AF786D2DDA2}" type="presParOf" srcId="{89BEC09B-DE78-451A-A864-1F90AFF87469}" destId="{E268975C-0698-4C6F-9E0C-3CC7147552CF}" srcOrd="0" destOrd="0" presId="urn:microsoft.com/office/officeart/2018/2/layout/IconVerticalSolidList"/>
    <dgm:cxn modelId="{D3D7A260-EBF5-41B3-AC37-942C35AC9630}" type="presParOf" srcId="{89BEC09B-DE78-451A-A864-1F90AFF87469}" destId="{654E87FA-8BA6-4142-95B4-6455242094A3}" srcOrd="1" destOrd="0" presId="urn:microsoft.com/office/officeart/2018/2/layout/IconVerticalSolidList"/>
    <dgm:cxn modelId="{B293B7BD-3351-431F-8C5E-86B9C4B409D4}" type="presParOf" srcId="{89BEC09B-DE78-451A-A864-1F90AFF87469}" destId="{D1B574E1-0ED2-4782-92A0-14FAD3315027}" srcOrd="2" destOrd="0" presId="urn:microsoft.com/office/officeart/2018/2/layout/IconVerticalSolidList"/>
    <dgm:cxn modelId="{9B2B35E2-C3AB-4A70-A1E5-81265E09C25C}" type="presParOf" srcId="{89BEC09B-DE78-451A-A864-1F90AFF87469}" destId="{573BB76A-3C18-4228-B109-3D3D504EAB2E}" srcOrd="3" destOrd="0" presId="urn:microsoft.com/office/officeart/2018/2/layout/IconVerticalSolidList"/>
    <dgm:cxn modelId="{32B4B31A-1A62-44EF-82B3-08F67F648145}" type="presParOf" srcId="{536539B4-7547-452E-B18D-89AFEF3DEA30}" destId="{39411E88-BEB6-4A8E-BE01-0A5E05825D9A}" srcOrd="5" destOrd="0" presId="urn:microsoft.com/office/officeart/2018/2/layout/IconVerticalSolidList"/>
    <dgm:cxn modelId="{07C028C2-C4A9-44A8-A0E6-891276CCC7BC}" type="presParOf" srcId="{536539B4-7547-452E-B18D-89AFEF3DEA30}" destId="{AEE3FD8C-60B6-4952-982F-805D008AA85F}" srcOrd="6" destOrd="0" presId="urn:microsoft.com/office/officeart/2018/2/layout/IconVerticalSolidList"/>
    <dgm:cxn modelId="{038CD5C4-3E35-4206-98B3-C2539DA4FF2F}" type="presParOf" srcId="{AEE3FD8C-60B6-4952-982F-805D008AA85F}" destId="{6E6AC2E1-2191-4B2E-8932-8E9AE62D269E}" srcOrd="0" destOrd="0" presId="urn:microsoft.com/office/officeart/2018/2/layout/IconVerticalSolidList"/>
    <dgm:cxn modelId="{2DF881CA-6DE4-4F28-B639-229CCA5618EA}" type="presParOf" srcId="{AEE3FD8C-60B6-4952-982F-805D008AA85F}" destId="{E618CA6C-4D4E-4FD0-9A1D-CADC860BF108}" srcOrd="1" destOrd="0" presId="urn:microsoft.com/office/officeart/2018/2/layout/IconVerticalSolidList"/>
    <dgm:cxn modelId="{ADB00662-FA85-4A9F-9726-5661BD64B47D}" type="presParOf" srcId="{AEE3FD8C-60B6-4952-982F-805D008AA85F}" destId="{1D7D2474-BA93-4A9C-B1D1-4056E3A6DF56}" srcOrd="2" destOrd="0" presId="urn:microsoft.com/office/officeart/2018/2/layout/IconVerticalSolidList"/>
    <dgm:cxn modelId="{B5C4FC8B-4FB3-47D8-A4B2-7EE1776B4148}" type="presParOf" srcId="{AEE3FD8C-60B6-4952-982F-805D008AA85F}" destId="{FC7B1C86-4E58-4800-AF8C-D3D9AD9463C4}" srcOrd="3" destOrd="0" presId="urn:microsoft.com/office/officeart/2018/2/layout/IconVerticalSolidList"/>
    <dgm:cxn modelId="{B1AC6476-5C75-4E12-A391-BAD6AFAEB725}" type="presParOf" srcId="{536539B4-7547-452E-B18D-89AFEF3DEA30}" destId="{A5657108-37E6-419B-94AC-FA49B3A5FEB1}" srcOrd="7" destOrd="0" presId="urn:microsoft.com/office/officeart/2018/2/layout/IconVerticalSolidList"/>
    <dgm:cxn modelId="{3E9906EE-7823-4657-8F79-32336F87BB17}" type="presParOf" srcId="{536539B4-7547-452E-B18D-89AFEF3DEA30}" destId="{13100378-B6BC-42A9-9CE9-B326B4B0BAE2}" srcOrd="8" destOrd="0" presId="urn:microsoft.com/office/officeart/2018/2/layout/IconVerticalSolidList"/>
    <dgm:cxn modelId="{674D479C-8B28-4D04-B448-BEDCCE66D9F2}" type="presParOf" srcId="{13100378-B6BC-42A9-9CE9-B326B4B0BAE2}" destId="{C9741F77-2659-4502-8C30-CF84326A50AF}" srcOrd="0" destOrd="0" presId="urn:microsoft.com/office/officeart/2018/2/layout/IconVerticalSolidList"/>
    <dgm:cxn modelId="{529066A6-E581-40C1-A1C6-DD2DFC8FA495}" type="presParOf" srcId="{13100378-B6BC-42A9-9CE9-B326B4B0BAE2}" destId="{4943EE51-9DED-4D29-8829-40790D921F62}" srcOrd="1" destOrd="0" presId="urn:microsoft.com/office/officeart/2018/2/layout/IconVerticalSolidList"/>
    <dgm:cxn modelId="{86C42160-63FD-4BA2-8A12-8FBD3F16ECE2}" type="presParOf" srcId="{13100378-B6BC-42A9-9CE9-B326B4B0BAE2}" destId="{28A67FA5-E3A9-4A45-B67B-EC3399EDD7BA}" srcOrd="2" destOrd="0" presId="urn:microsoft.com/office/officeart/2018/2/layout/IconVerticalSolidList"/>
    <dgm:cxn modelId="{4E9B25D0-135B-42BE-B8CB-28AB08086782}" type="presParOf" srcId="{13100378-B6BC-42A9-9CE9-B326B4B0BAE2}" destId="{A00CDF5A-7FD4-4CE6-BA0B-79602DC9E270}" srcOrd="3" destOrd="0" presId="urn:microsoft.com/office/officeart/2018/2/layout/IconVerticalSolidList"/>
    <dgm:cxn modelId="{5C13C3FF-7FFE-47DE-9C17-DD9F2BC9D5F2}" type="presParOf" srcId="{536539B4-7547-452E-B18D-89AFEF3DEA30}" destId="{CE15ACB7-E500-470D-9C8E-EBF47ACD1BE4}" srcOrd="9" destOrd="0" presId="urn:microsoft.com/office/officeart/2018/2/layout/IconVerticalSolidList"/>
    <dgm:cxn modelId="{1ECE6CB4-AB26-4DF8-BEF1-3908C04DF339}" type="presParOf" srcId="{536539B4-7547-452E-B18D-89AFEF3DEA30}" destId="{3B0C4A33-C6FE-4347-A2EB-8962B6C6C15B}" srcOrd="10" destOrd="0" presId="urn:microsoft.com/office/officeart/2018/2/layout/IconVerticalSolidList"/>
    <dgm:cxn modelId="{4F0520AE-58D6-4944-88B0-8CA9672FB5DB}" type="presParOf" srcId="{3B0C4A33-C6FE-4347-A2EB-8962B6C6C15B}" destId="{28E7BA22-258A-4309-9025-1606CF32837B}" srcOrd="0" destOrd="0" presId="urn:microsoft.com/office/officeart/2018/2/layout/IconVerticalSolidList"/>
    <dgm:cxn modelId="{E827AF09-83C8-4C8E-81CE-F92A3201395C}" type="presParOf" srcId="{3B0C4A33-C6FE-4347-A2EB-8962B6C6C15B}" destId="{245CA622-1293-4FCD-8459-1E61BCDBA132}" srcOrd="1" destOrd="0" presId="urn:microsoft.com/office/officeart/2018/2/layout/IconVerticalSolidList"/>
    <dgm:cxn modelId="{502A2F38-AAF8-4144-9BC7-26F34941ED6D}" type="presParOf" srcId="{3B0C4A33-C6FE-4347-A2EB-8962B6C6C15B}" destId="{CB8B4E54-3819-4226-9EFC-4B0C919A0370}" srcOrd="2" destOrd="0" presId="urn:microsoft.com/office/officeart/2018/2/layout/IconVerticalSolidList"/>
    <dgm:cxn modelId="{5708D980-6912-40AC-AC2F-2A79C2F0CB52}" type="presParOf" srcId="{3B0C4A33-C6FE-4347-A2EB-8962B6C6C15B}" destId="{A5738F8C-02AA-43CF-BDD8-5787991E9433}" srcOrd="3" destOrd="0" presId="urn:microsoft.com/office/officeart/2018/2/layout/IconVerticalSolidList"/>
    <dgm:cxn modelId="{B5FB8218-B22B-45AC-B233-C326AF6AB5D2}" type="presParOf" srcId="{3B0C4A33-C6FE-4347-A2EB-8962B6C6C15B}" destId="{CB0D7D42-54B1-478D-8FD1-92AE7B3BF88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4BEF3-563D-4374-B129-6E7AC3C0AAFA}">
      <dsp:nvSpPr>
        <dsp:cNvPr id="0" name=""/>
        <dsp:cNvSpPr/>
      </dsp:nvSpPr>
      <dsp:spPr>
        <a:xfrm>
          <a:off x="0" y="5206"/>
          <a:ext cx="6923466" cy="8835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7ECEBA-F6CC-44F6-A76E-A72CF26680BD}">
      <dsp:nvSpPr>
        <dsp:cNvPr id="0" name=""/>
        <dsp:cNvSpPr/>
      </dsp:nvSpPr>
      <dsp:spPr>
        <a:xfrm>
          <a:off x="267281" y="204011"/>
          <a:ext cx="485966" cy="48596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63C3E3-CB9E-4B28-AF99-2C2B40D8116A}">
      <dsp:nvSpPr>
        <dsp:cNvPr id="0" name=""/>
        <dsp:cNvSpPr/>
      </dsp:nvSpPr>
      <dsp:spPr>
        <a:xfrm>
          <a:off x="1020530" y="5206"/>
          <a:ext cx="5901938" cy="88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2" tIns="93512" rIns="93512" bIns="93512" numCol="1" spcCol="1270" anchor="ctr" anchorCtr="0">
          <a:noAutofit/>
        </a:bodyPr>
        <a:lstStyle/>
        <a:p>
          <a:pPr marL="0" lvl="0" indent="0" algn="l" defTabSz="711200">
            <a:lnSpc>
              <a:spcPct val="100000"/>
            </a:lnSpc>
            <a:spcBef>
              <a:spcPct val="0"/>
            </a:spcBef>
            <a:spcAft>
              <a:spcPct val="35000"/>
            </a:spcAft>
            <a:buNone/>
          </a:pPr>
          <a:r>
            <a:rPr lang="en-GB" sz="1600" b="1" kern="1200" dirty="0"/>
            <a:t>A French company </a:t>
          </a:r>
          <a:r>
            <a:rPr lang="en-GB" sz="1600" b="0" kern="1200" dirty="0"/>
            <a:t>established in the 1950s: a member of the EXEL Industries group</a:t>
          </a:r>
          <a:endParaRPr lang="en-US" sz="1600" b="0" kern="1200" dirty="0"/>
        </a:p>
      </dsp:txBody>
      <dsp:txXfrm>
        <a:off x="1020530" y="5206"/>
        <a:ext cx="5901938" cy="883575"/>
      </dsp:txXfrm>
    </dsp:sp>
    <dsp:sp modelId="{ED134153-F851-4B7A-ABBB-2BC591D171CB}">
      <dsp:nvSpPr>
        <dsp:cNvPr id="0" name=""/>
        <dsp:cNvSpPr/>
      </dsp:nvSpPr>
      <dsp:spPr>
        <a:xfrm>
          <a:off x="0" y="1109676"/>
          <a:ext cx="6923466" cy="8835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DAC735-2428-4F04-8FAF-6761EC03BEEC}">
      <dsp:nvSpPr>
        <dsp:cNvPr id="0" name=""/>
        <dsp:cNvSpPr/>
      </dsp:nvSpPr>
      <dsp:spPr>
        <a:xfrm>
          <a:off x="267281" y="1308481"/>
          <a:ext cx="485966" cy="4859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1D677-2947-4552-BF71-CA19E9AA8EB5}">
      <dsp:nvSpPr>
        <dsp:cNvPr id="0" name=""/>
        <dsp:cNvSpPr/>
      </dsp:nvSpPr>
      <dsp:spPr>
        <a:xfrm>
          <a:off x="1020530" y="1109676"/>
          <a:ext cx="5901938" cy="88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2" tIns="93512" rIns="93512" bIns="93512" numCol="1" spcCol="1270" anchor="ctr" anchorCtr="0">
          <a:noAutofit/>
        </a:bodyPr>
        <a:lstStyle/>
        <a:p>
          <a:pPr marL="0" lvl="0" indent="0" algn="l" defTabSz="711200">
            <a:lnSpc>
              <a:spcPct val="100000"/>
            </a:lnSpc>
            <a:spcBef>
              <a:spcPct val="0"/>
            </a:spcBef>
            <a:spcAft>
              <a:spcPct val="35000"/>
            </a:spcAft>
            <a:buNone/>
          </a:pPr>
          <a:r>
            <a:rPr lang="en-GB" sz="1600" b="1" kern="1200" dirty="0"/>
            <a:t>Quality products: </a:t>
          </a:r>
          <a:r>
            <a:rPr lang="en-GB" sz="1600" b="0" kern="1200" dirty="0"/>
            <a:t>over 65 years of expertise in the design and manufacture of flexible thermoplastic hoses</a:t>
          </a:r>
          <a:endParaRPr lang="en-US" sz="1600" b="0" kern="1200" dirty="0"/>
        </a:p>
      </dsp:txBody>
      <dsp:txXfrm>
        <a:off x="1020530" y="1109676"/>
        <a:ext cx="5901938" cy="883575"/>
      </dsp:txXfrm>
    </dsp:sp>
    <dsp:sp modelId="{E268975C-0698-4C6F-9E0C-3CC7147552CF}">
      <dsp:nvSpPr>
        <dsp:cNvPr id="0" name=""/>
        <dsp:cNvSpPr/>
      </dsp:nvSpPr>
      <dsp:spPr>
        <a:xfrm>
          <a:off x="0" y="2214146"/>
          <a:ext cx="6923466" cy="8835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E87FA-8BA6-4142-95B4-6455242094A3}">
      <dsp:nvSpPr>
        <dsp:cNvPr id="0" name=""/>
        <dsp:cNvSpPr/>
      </dsp:nvSpPr>
      <dsp:spPr>
        <a:xfrm>
          <a:off x="267281" y="2412951"/>
          <a:ext cx="485966" cy="4859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BB76A-3C18-4228-B109-3D3D504EAB2E}">
      <dsp:nvSpPr>
        <dsp:cNvPr id="0" name=""/>
        <dsp:cNvSpPr/>
      </dsp:nvSpPr>
      <dsp:spPr>
        <a:xfrm>
          <a:off x="1020530" y="2214146"/>
          <a:ext cx="5901938" cy="88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2" tIns="93512" rIns="93512" bIns="93512" numCol="1" spcCol="1270" anchor="ctr" anchorCtr="0">
          <a:noAutofit/>
        </a:bodyPr>
        <a:lstStyle/>
        <a:p>
          <a:pPr marL="0" lvl="0" indent="0" algn="l" defTabSz="711200">
            <a:lnSpc>
              <a:spcPct val="100000"/>
            </a:lnSpc>
            <a:spcBef>
              <a:spcPct val="0"/>
            </a:spcBef>
            <a:spcAft>
              <a:spcPct val="35000"/>
            </a:spcAft>
            <a:buNone/>
          </a:pPr>
          <a:r>
            <a:rPr lang="en-GB" sz="1600" b="1" kern="1200" dirty="0"/>
            <a:t>An international presence </a:t>
          </a:r>
          <a:r>
            <a:rPr lang="en-GB" sz="1600" b="0" kern="1200" dirty="0"/>
            <a:t>and an extensive distribution network</a:t>
          </a:r>
          <a:endParaRPr lang="en-US" sz="1600" b="0" kern="1200" dirty="0"/>
        </a:p>
      </dsp:txBody>
      <dsp:txXfrm>
        <a:off x="1020530" y="2214146"/>
        <a:ext cx="5901938" cy="883575"/>
      </dsp:txXfrm>
    </dsp:sp>
    <dsp:sp modelId="{6E6AC2E1-2191-4B2E-8932-8E9AE62D269E}">
      <dsp:nvSpPr>
        <dsp:cNvPr id="0" name=""/>
        <dsp:cNvSpPr/>
      </dsp:nvSpPr>
      <dsp:spPr>
        <a:xfrm>
          <a:off x="0" y="3318616"/>
          <a:ext cx="6923466" cy="8835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8CA6C-4D4E-4FD0-9A1D-CADC860BF108}">
      <dsp:nvSpPr>
        <dsp:cNvPr id="0" name=""/>
        <dsp:cNvSpPr/>
      </dsp:nvSpPr>
      <dsp:spPr>
        <a:xfrm>
          <a:off x="267281" y="3517421"/>
          <a:ext cx="485966" cy="4859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B1C86-4E58-4800-AF8C-D3D9AD9463C4}">
      <dsp:nvSpPr>
        <dsp:cNvPr id="0" name=""/>
        <dsp:cNvSpPr/>
      </dsp:nvSpPr>
      <dsp:spPr>
        <a:xfrm>
          <a:off x="1020530" y="3318616"/>
          <a:ext cx="5901938" cy="88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2" tIns="93512" rIns="93512" bIns="93512" numCol="1" spcCol="1270" anchor="ctr" anchorCtr="0">
          <a:noAutofit/>
        </a:bodyPr>
        <a:lstStyle/>
        <a:p>
          <a:pPr marL="0" lvl="0" indent="0" algn="l" defTabSz="711200">
            <a:lnSpc>
              <a:spcPct val="100000"/>
            </a:lnSpc>
            <a:spcBef>
              <a:spcPct val="0"/>
            </a:spcBef>
            <a:spcAft>
              <a:spcPct val="35000"/>
            </a:spcAft>
            <a:buNone/>
          </a:pPr>
          <a:r>
            <a:rPr lang="en-GB" sz="1600" b="1" kern="1200" dirty="0"/>
            <a:t>A wide range of markets: </a:t>
          </a:r>
          <a:r>
            <a:rPr lang="en-GB" sz="1600" b="0" kern="1200" dirty="0"/>
            <a:t>over 1,000 references for agriculture, food processing, industry, construction and fire-fighting</a:t>
          </a:r>
          <a:endParaRPr lang="en-US" sz="1600" b="0" kern="1200" dirty="0"/>
        </a:p>
      </dsp:txBody>
      <dsp:txXfrm>
        <a:off x="1020530" y="3318616"/>
        <a:ext cx="5901938" cy="883575"/>
      </dsp:txXfrm>
    </dsp:sp>
    <dsp:sp modelId="{C9741F77-2659-4502-8C30-CF84326A50AF}">
      <dsp:nvSpPr>
        <dsp:cNvPr id="0" name=""/>
        <dsp:cNvSpPr/>
      </dsp:nvSpPr>
      <dsp:spPr>
        <a:xfrm>
          <a:off x="0" y="4423086"/>
          <a:ext cx="6923466" cy="8835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3EE51-9DED-4D29-8829-40790D921F62}">
      <dsp:nvSpPr>
        <dsp:cNvPr id="0" name=""/>
        <dsp:cNvSpPr/>
      </dsp:nvSpPr>
      <dsp:spPr>
        <a:xfrm>
          <a:off x="267281" y="4621891"/>
          <a:ext cx="485966" cy="4859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CDF5A-7FD4-4CE6-BA0B-79602DC9E270}">
      <dsp:nvSpPr>
        <dsp:cNvPr id="0" name=""/>
        <dsp:cNvSpPr/>
      </dsp:nvSpPr>
      <dsp:spPr>
        <a:xfrm>
          <a:off x="1020530" y="4423086"/>
          <a:ext cx="5901938" cy="88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2" tIns="93512" rIns="93512" bIns="93512" numCol="1" spcCol="1270" anchor="ctr" anchorCtr="0">
          <a:noAutofit/>
        </a:bodyPr>
        <a:lstStyle/>
        <a:p>
          <a:pPr marL="0" lvl="0" indent="0" algn="l" defTabSz="711200">
            <a:lnSpc>
              <a:spcPct val="100000"/>
            </a:lnSpc>
            <a:spcBef>
              <a:spcPct val="0"/>
            </a:spcBef>
            <a:spcAft>
              <a:spcPct val="35000"/>
            </a:spcAft>
            <a:buNone/>
          </a:pPr>
          <a:r>
            <a:rPr lang="en-GB" sz="1600" b="1" kern="1200" dirty="0"/>
            <a:t>Values: </a:t>
          </a:r>
          <a:r>
            <a:rPr lang="en-GB" sz="1600" b="0" kern="1200" dirty="0"/>
            <a:t>Customer satisfaction, eco-responsibility, technical excellence, innovation</a:t>
          </a:r>
          <a:endParaRPr lang="en-US" sz="1600" b="0" kern="1200" dirty="0"/>
        </a:p>
      </dsp:txBody>
      <dsp:txXfrm>
        <a:off x="1020530" y="4423086"/>
        <a:ext cx="5901938" cy="883575"/>
      </dsp:txXfrm>
    </dsp:sp>
    <dsp:sp modelId="{28E7BA22-258A-4309-9025-1606CF32837B}">
      <dsp:nvSpPr>
        <dsp:cNvPr id="0" name=""/>
        <dsp:cNvSpPr/>
      </dsp:nvSpPr>
      <dsp:spPr>
        <a:xfrm>
          <a:off x="0" y="5527556"/>
          <a:ext cx="6923466" cy="8835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CA622-1293-4FCD-8459-1E61BCDBA132}">
      <dsp:nvSpPr>
        <dsp:cNvPr id="0" name=""/>
        <dsp:cNvSpPr/>
      </dsp:nvSpPr>
      <dsp:spPr>
        <a:xfrm>
          <a:off x="267281" y="5726361"/>
          <a:ext cx="485966" cy="4859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38F8C-02AA-43CF-BDD8-5787991E9433}">
      <dsp:nvSpPr>
        <dsp:cNvPr id="0" name=""/>
        <dsp:cNvSpPr/>
      </dsp:nvSpPr>
      <dsp:spPr>
        <a:xfrm>
          <a:off x="1020530" y="5527556"/>
          <a:ext cx="3115559" cy="88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2" tIns="93512" rIns="93512" bIns="93512" numCol="1" spcCol="1270" anchor="ctr" anchorCtr="0">
          <a:noAutofit/>
        </a:bodyPr>
        <a:lstStyle/>
        <a:p>
          <a:pPr marL="0" lvl="0" indent="0" algn="l" defTabSz="711200">
            <a:lnSpc>
              <a:spcPct val="100000"/>
            </a:lnSpc>
            <a:spcBef>
              <a:spcPct val="0"/>
            </a:spcBef>
            <a:spcAft>
              <a:spcPct val="35000"/>
            </a:spcAft>
            <a:buNone/>
          </a:pPr>
          <a:r>
            <a:rPr lang="en-GB" sz="1600" b="1" kern="1200" dirty="0"/>
            <a:t>A responsible partner </a:t>
          </a:r>
          <a:r>
            <a:rPr lang="fr-FR" sz="1600" b="1" kern="1200" dirty="0"/>
            <a:t>: </a:t>
          </a:r>
          <a:endParaRPr lang="en-US" sz="1600" b="1" kern="1200" dirty="0"/>
        </a:p>
      </dsp:txBody>
      <dsp:txXfrm>
        <a:off x="1020530" y="5527556"/>
        <a:ext cx="3115559" cy="883575"/>
      </dsp:txXfrm>
    </dsp:sp>
    <dsp:sp modelId="{CB0D7D42-54B1-478D-8FD1-92AE7B3BF88F}">
      <dsp:nvSpPr>
        <dsp:cNvPr id="0" name=""/>
        <dsp:cNvSpPr/>
      </dsp:nvSpPr>
      <dsp:spPr>
        <a:xfrm>
          <a:off x="4136089" y="5527556"/>
          <a:ext cx="2786378" cy="88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12" tIns="93512" rIns="93512" bIns="93512" numCol="1" spcCol="1270" anchor="ctr" anchorCtr="0">
          <a:noAutofit/>
        </a:bodyPr>
        <a:lstStyle/>
        <a:p>
          <a:pPr marL="0" lvl="0" indent="0" algn="l" defTabSz="533400">
            <a:lnSpc>
              <a:spcPct val="100000"/>
            </a:lnSpc>
            <a:spcBef>
              <a:spcPct val="0"/>
            </a:spcBef>
            <a:spcAft>
              <a:spcPct val="35000"/>
            </a:spcAft>
            <a:buNone/>
          </a:pPr>
          <a:r>
            <a:rPr lang="en-GB" sz="1200" kern="1200" dirty="0"/>
            <a:t>- Internal regeneration unit</a:t>
          </a:r>
          <a:endParaRPr lang="en-US" sz="1200" kern="1200" dirty="0"/>
        </a:p>
        <a:p>
          <a:pPr marL="0" lvl="0" indent="0" algn="l" defTabSz="533400">
            <a:lnSpc>
              <a:spcPct val="100000"/>
            </a:lnSpc>
            <a:spcBef>
              <a:spcPct val="0"/>
            </a:spcBef>
            <a:spcAft>
              <a:spcPct val="35000"/>
            </a:spcAft>
            <a:buNone/>
          </a:pPr>
          <a:r>
            <a:rPr lang="en-GB" sz="1200" kern="1200" dirty="0"/>
            <a:t>- Sustainable products</a:t>
          </a:r>
        </a:p>
        <a:p>
          <a:pPr marL="0" lvl="0" indent="0" algn="l" defTabSz="533400">
            <a:lnSpc>
              <a:spcPct val="100000"/>
            </a:lnSpc>
            <a:spcBef>
              <a:spcPct val="0"/>
            </a:spcBef>
            <a:spcAft>
              <a:spcPct val="35000"/>
            </a:spcAft>
            <a:buNone/>
          </a:pPr>
          <a:r>
            <a:rPr lang="en-GB" sz="1200" kern="1200" dirty="0"/>
            <a:t>- Ambition to reduce our carbon footprint (-30%)</a:t>
          </a:r>
        </a:p>
      </dsp:txBody>
      <dsp:txXfrm>
        <a:off x="4136089" y="5527556"/>
        <a:ext cx="2786378" cy="8835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7B316D9-A56D-D493-CAE7-0FC6D03A267D}"/>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GB" dirty="0"/>
          </a:p>
        </p:txBody>
      </p:sp>
      <p:sp>
        <p:nvSpPr>
          <p:cNvPr id="3" name="Espace réservé de la date 2">
            <a:extLst>
              <a:ext uri="{FF2B5EF4-FFF2-40B4-BE49-F238E27FC236}">
                <a16:creationId xmlns:a16="http://schemas.microsoft.com/office/drawing/2014/main" id="{7A7E7BBE-9C35-D856-D398-50F272B3073D}"/>
              </a:ext>
            </a:extLst>
          </p:cNvPr>
          <p:cNvSpPr>
            <a:spLocks noGrp="1"/>
          </p:cNvSpPr>
          <p:nvPr>
            <p:ph type="dt" sz="quarter" idx="1"/>
          </p:nvPr>
        </p:nvSpPr>
        <p:spPr>
          <a:xfrm>
            <a:off x="5622925" y="0"/>
            <a:ext cx="4303713" cy="341313"/>
          </a:xfrm>
          <a:prstGeom prst="rect">
            <a:avLst/>
          </a:prstGeom>
        </p:spPr>
        <p:txBody>
          <a:bodyPr vert="horz" lIns="91440" tIns="45720" rIns="91440" bIns="45720" rtlCol="0"/>
          <a:lstStyle>
            <a:lvl1pPr algn="r">
              <a:defRPr sz="1200"/>
            </a:lvl1pPr>
          </a:lstStyle>
          <a:p>
            <a:fld id="{481910C1-5092-4A8B-8767-82E18ACB4ECD}" type="datetimeFigureOut">
              <a:rPr lang="en-GB" smtClean="0"/>
              <a:t>30/08/2024</a:t>
            </a:fld>
            <a:endParaRPr lang="en-GB" dirty="0"/>
          </a:p>
        </p:txBody>
      </p:sp>
      <p:sp>
        <p:nvSpPr>
          <p:cNvPr id="4" name="Espace réservé du pied de page 3">
            <a:extLst>
              <a:ext uri="{FF2B5EF4-FFF2-40B4-BE49-F238E27FC236}">
                <a16:creationId xmlns:a16="http://schemas.microsoft.com/office/drawing/2014/main" id="{5CCE9331-1F75-1750-D101-27DE22886738}"/>
              </a:ext>
            </a:extLst>
          </p:cNvPr>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en-GB" dirty="0"/>
          </a:p>
        </p:txBody>
      </p:sp>
      <p:sp>
        <p:nvSpPr>
          <p:cNvPr id="5" name="Espace réservé du numéro de diapositive 4">
            <a:extLst>
              <a:ext uri="{FF2B5EF4-FFF2-40B4-BE49-F238E27FC236}">
                <a16:creationId xmlns:a16="http://schemas.microsoft.com/office/drawing/2014/main" id="{9AC54F3F-5195-E4DE-367D-571ADA28A631}"/>
              </a:ext>
            </a:extLst>
          </p:cNvPr>
          <p:cNvSpPr>
            <a:spLocks noGrp="1"/>
          </p:cNvSpPr>
          <p:nvPr>
            <p:ph type="sldNum" sz="quarter" idx="3"/>
          </p:nvPr>
        </p:nvSpPr>
        <p:spPr>
          <a:xfrm>
            <a:off x="5622925" y="6456363"/>
            <a:ext cx="4303713" cy="341312"/>
          </a:xfrm>
          <a:prstGeom prst="rect">
            <a:avLst/>
          </a:prstGeom>
        </p:spPr>
        <p:txBody>
          <a:bodyPr vert="horz" lIns="91440" tIns="45720" rIns="91440" bIns="45720" rtlCol="0" anchor="b"/>
          <a:lstStyle>
            <a:lvl1pPr algn="r">
              <a:defRPr sz="1200"/>
            </a:lvl1pPr>
          </a:lstStyle>
          <a:p>
            <a:fld id="{1B2A7DD6-0E87-4D9E-BB55-3680138183C8}" type="slidenum">
              <a:rPr lang="en-GB" smtClean="0"/>
              <a:t>‹N°›</a:t>
            </a:fld>
            <a:endParaRPr lang="en-GB" dirty="0"/>
          </a:p>
        </p:txBody>
      </p:sp>
    </p:spTree>
    <p:extLst>
      <p:ext uri="{BB962C8B-B14F-4D97-AF65-F5344CB8AC3E}">
        <p14:creationId xmlns:p14="http://schemas.microsoft.com/office/powerpoint/2010/main" val="2960639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2231" cy="341064"/>
          </a:xfrm>
          <a:prstGeom prst="rect">
            <a:avLst/>
          </a:prstGeom>
        </p:spPr>
        <p:txBody>
          <a:bodyPr vert="horz" lIns="91440" tIns="45720" rIns="91440" bIns="45720" rtlCol="0"/>
          <a:lstStyle>
            <a:lvl1pPr algn="l">
              <a:defRPr sz="1200"/>
            </a:lvl1pPr>
          </a:lstStyle>
          <a:p>
            <a:endParaRPr lang="en-GB" dirty="0"/>
          </a:p>
        </p:txBody>
      </p:sp>
      <p:sp>
        <p:nvSpPr>
          <p:cNvPr id="3" name="Espace réservé de la date 2"/>
          <p:cNvSpPr>
            <a:spLocks noGrp="1"/>
          </p:cNvSpPr>
          <p:nvPr>
            <p:ph type="dt" idx="1"/>
          </p:nvPr>
        </p:nvSpPr>
        <p:spPr>
          <a:xfrm>
            <a:off x="5623699" y="0"/>
            <a:ext cx="4302231" cy="341064"/>
          </a:xfrm>
          <a:prstGeom prst="rect">
            <a:avLst/>
          </a:prstGeom>
        </p:spPr>
        <p:txBody>
          <a:bodyPr vert="horz" lIns="91440" tIns="45720" rIns="91440" bIns="45720" rtlCol="0"/>
          <a:lstStyle>
            <a:lvl1pPr algn="r">
              <a:defRPr sz="1200"/>
            </a:lvl1pPr>
          </a:lstStyle>
          <a:p>
            <a:fld id="{368B58FD-F2B5-4290-B33B-5852588A85D4}" type="datetimeFigureOut">
              <a:rPr lang="en-GB" smtClean="0"/>
              <a:t>30/08/2024</a:t>
            </a:fld>
            <a:endParaRPr lang="en-GB" dirty="0"/>
          </a:p>
        </p:txBody>
      </p:sp>
      <p:sp>
        <p:nvSpPr>
          <p:cNvPr id="4" name="Espace réservé de l'image des diapositives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notes 4"/>
          <p:cNvSpPr>
            <a:spLocks noGrp="1"/>
          </p:cNvSpPr>
          <p:nvPr>
            <p:ph type="body" sz="quarter" idx="3"/>
          </p:nvPr>
        </p:nvSpPr>
        <p:spPr>
          <a:xfrm>
            <a:off x="992823" y="3271382"/>
            <a:ext cx="7942580" cy="267658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2" y="6456613"/>
            <a:ext cx="4302231" cy="341063"/>
          </a:xfrm>
          <a:prstGeom prst="rect">
            <a:avLst/>
          </a:prstGeom>
        </p:spPr>
        <p:txBody>
          <a:bodyPr vert="horz" lIns="91440" tIns="45720" rIns="91440" bIns="45720" rtlCol="0" anchor="b"/>
          <a:lstStyle>
            <a:lvl1pPr algn="l">
              <a:defRPr sz="1200"/>
            </a:lvl1pPr>
          </a:lstStyle>
          <a:p>
            <a:endParaRPr lang="en-GB" dirty="0"/>
          </a:p>
        </p:txBody>
      </p:sp>
      <p:sp>
        <p:nvSpPr>
          <p:cNvPr id="7" name="Espace réservé du numéro de diapositive 6"/>
          <p:cNvSpPr>
            <a:spLocks noGrp="1"/>
          </p:cNvSpPr>
          <p:nvPr>
            <p:ph type="sldNum" sz="quarter" idx="5"/>
          </p:nvPr>
        </p:nvSpPr>
        <p:spPr>
          <a:xfrm>
            <a:off x="5623699" y="6456613"/>
            <a:ext cx="4302231" cy="341063"/>
          </a:xfrm>
          <a:prstGeom prst="rect">
            <a:avLst/>
          </a:prstGeom>
        </p:spPr>
        <p:txBody>
          <a:bodyPr vert="horz" lIns="91440" tIns="45720" rIns="91440" bIns="45720" rtlCol="0" anchor="b"/>
          <a:lstStyle>
            <a:lvl1pPr algn="r">
              <a:defRPr sz="1200"/>
            </a:lvl1pPr>
          </a:lstStyle>
          <a:p>
            <a:fld id="{61E8E3A2-0790-4DE3-92B9-5F071F918427}" type="slidenum">
              <a:rPr lang="en-GB" smtClean="0"/>
              <a:t>‹N°›</a:t>
            </a:fld>
            <a:endParaRPr lang="en-GB" dirty="0"/>
          </a:p>
        </p:txBody>
      </p:sp>
    </p:spTree>
    <p:extLst>
      <p:ext uri="{BB962C8B-B14F-4D97-AF65-F5344CB8AC3E}">
        <p14:creationId xmlns:p14="http://schemas.microsoft.com/office/powerpoint/2010/main" val="965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BA84E52-11EE-BBA2-97FC-FD041788119D}"/>
              </a:ext>
            </a:extLst>
          </p:cNvPr>
          <p:cNvSpPr>
            <a:spLocks noGrp="1"/>
          </p:cNvSpPr>
          <p:nvPr>
            <p:ph type="dt" sz="half" idx="10"/>
          </p:nvPr>
        </p:nvSpPr>
        <p:spPr/>
        <p:txBody>
          <a:bodyPr/>
          <a:lstStyle>
            <a:lvl1pPr>
              <a:defRPr b="1">
                <a:solidFill>
                  <a:srgbClr val="F7F5E4"/>
                </a:solidFill>
              </a:defRPr>
            </a:lvl1pPr>
          </a:lstStyle>
          <a:p>
            <a:fld id="{992C5D81-D6DC-4EC5-AEBA-20C5E0158FA7}" type="datetimeFigureOut">
              <a:rPr lang="fr-FR" smtClean="0"/>
              <a:t>30/08/2024</a:t>
            </a:fld>
            <a:endParaRPr lang="fr-FR" dirty="0"/>
          </a:p>
        </p:txBody>
      </p:sp>
      <p:sp>
        <p:nvSpPr>
          <p:cNvPr id="8" name="Titre 1">
            <a:extLst>
              <a:ext uri="{FF2B5EF4-FFF2-40B4-BE49-F238E27FC236}">
                <a16:creationId xmlns:a16="http://schemas.microsoft.com/office/drawing/2014/main" id="{4069A8F7-5CF5-6008-B34A-A90C1CB2C39E}"/>
              </a:ext>
            </a:extLst>
          </p:cNvPr>
          <p:cNvSpPr>
            <a:spLocks noGrp="1"/>
          </p:cNvSpPr>
          <p:nvPr>
            <p:ph type="title" hasCustomPrompt="1"/>
          </p:nvPr>
        </p:nvSpPr>
        <p:spPr>
          <a:xfrm>
            <a:off x="838200" y="2504963"/>
            <a:ext cx="10515600" cy="1325563"/>
          </a:xfrm>
          <a:prstGeom prst="rect">
            <a:avLst/>
          </a:prstGeom>
        </p:spPr>
        <p:txBody>
          <a:bodyPr>
            <a:normAutofit/>
          </a:bodyPr>
          <a:lstStyle>
            <a:lvl1pPr algn="ctr">
              <a:defRPr sz="5000" kern="1000" spc="-100" baseline="0">
                <a:solidFill>
                  <a:schemeClr val="tx2">
                    <a:lumMod val="90000"/>
                    <a:lumOff val="10000"/>
                  </a:schemeClr>
                </a:solidFill>
                <a:latin typeface="+mn-lt"/>
              </a:defRPr>
            </a:lvl1pPr>
          </a:lstStyle>
          <a:p>
            <a:r>
              <a:rPr lang="fr-FR" dirty="0"/>
              <a:t>Titre du document</a:t>
            </a:r>
          </a:p>
        </p:txBody>
      </p:sp>
      <p:sp>
        <p:nvSpPr>
          <p:cNvPr id="10" name="Espace réservé du texte 2">
            <a:extLst>
              <a:ext uri="{FF2B5EF4-FFF2-40B4-BE49-F238E27FC236}">
                <a16:creationId xmlns:a16="http://schemas.microsoft.com/office/drawing/2014/main" id="{20F954EC-0901-8943-0FFC-5B9C501F907B}"/>
              </a:ext>
            </a:extLst>
          </p:cNvPr>
          <p:cNvSpPr>
            <a:spLocks noGrp="1"/>
          </p:cNvSpPr>
          <p:nvPr>
            <p:ph type="body" idx="1" hasCustomPrompt="1"/>
          </p:nvPr>
        </p:nvSpPr>
        <p:spPr>
          <a:xfrm>
            <a:off x="831850" y="3942041"/>
            <a:ext cx="10515600" cy="1500187"/>
          </a:xfrm>
          <a:prstGeom prst="rect">
            <a:avLst/>
          </a:prstGeom>
        </p:spPr>
        <p:txBody>
          <a:bodyPr/>
          <a:lstStyle>
            <a:lvl1pPr marL="0" indent="0" algn="ctr">
              <a:buNone/>
              <a:defRPr sz="2400" kern="0" spc="-50" baseline="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Sous-titre</a:t>
            </a:r>
          </a:p>
        </p:txBody>
      </p:sp>
      <p:pic>
        <p:nvPicPr>
          <p:cNvPr id="5" name="Image 4" descr="Une image contenant capture d’écran, Graphique, Bleu électrique, Police&#10;&#10;Description générée automatiquement">
            <a:extLst>
              <a:ext uri="{FF2B5EF4-FFF2-40B4-BE49-F238E27FC236}">
                <a16:creationId xmlns:a16="http://schemas.microsoft.com/office/drawing/2014/main" id="{DC8BD6A0-F49C-6DC5-285A-89271C2DA6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0347" y="6253962"/>
            <a:ext cx="1126905" cy="604038"/>
          </a:xfrm>
          <a:prstGeom prst="rect">
            <a:avLst/>
          </a:prstGeom>
        </p:spPr>
      </p:pic>
      <p:pic>
        <p:nvPicPr>
          <p:cNvPr id="6" name="Image 5">
            <a:extLst>
              <a:ext uri="{FF2B5EF4-FFF2-40B4-BE49-F238E27FC236}">
                <a16:creationId xmlns:a16="http://schemas.microsoft.com/office/drawing/2014/main" id="{09C14304-FCA4-0A20-F004-4F7F80F94B0A}"/>
              </a:ext>
            </a:extLst>
          </p:cNvPr>
          <p:cNvPicPr>
            <a:picLocks noChangeAspect="1"/>
          </p:cNvPicPr>
          <p:nvPr userDrawn="1"/>
        </p:nvPicPr>
        <p:blipFill rotWithShape="1">
          <a:blip r:embed="rId3"/>
          <a:srcRect r="25172"/>
          <a:stretch/>
        </p:blipFill>
        <p:spPr>
          <a:xfrm>
            <a:off x="1" y="6202601"/>
            <a:ext cx="10790346" cy="657365"/>
          </a:xfrm>
          <a:prstGeom prst="rect">
            <a:avLst/>
          </a:prstGeom>
        </p:spPr>
      </p:pic>
      <p:pic>
        <p:nvPicPr>
          <p:cNvPr id="13" name="Image 12">
            <a:extLst>
              <a:ext uri="{FF2B5EF4-FFF2-40B4-BE49-F238E27FC236}">
                <a16:creationId xmlns:a16="http://schemas.microsoft.com/office/drawing/2014/main" id="{B2781F28-2558-73D8-5830-491F5B60F9E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57220" y="425100"/>
            <a:ext cx="4842000" cy="2754074"/>
          </a:xfrm>
          <a:prstGeom prst="rect">
            <a:avLst/>
          </a:prstGeom>
        </p:spPr>
      </p:pic>
    </p:spTree>
    <p:extLst>
      <p:ext uri="{BB962C8B-B14F-4D97-AF65-F5344CB8AC3E}">
        <p14:creationId xmlns:p14="http://schemas.microsoft.com/office/powerpoint/2010/main" val="3006041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06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sque_juillet 202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5135F0-5C5D-396A-4714-41955BA95667}"/>
              </a:ext>
            </a:extLst>
          </p:cNvPr>
          <p:cNvSpPr>
            <a:spLocks noGrp="1"/>
          </p:cNvSpPr>
          <p:nvPr>
            <p:ph type="title" hasCustomPrompt="1"/>
          </p:nvPr>
        </p:nvSpPr>
        <p:spPr/>
        <p:txBody>
          <a:bodyPr/>
          <a:lstStyle>
            <a:lvl1pPr>
              <a:defRPr spc="-50" baseline="0">
                <a:solidFill>
                  <a:schemeClr val="tx2">
                    <a:lumMod val="90000"/>
                    <a:lumOff val="10000"/>
                  </a:schemeClr>
                </a:solidFill>
              </a:defRPr>
            </a:lvl1pPr>
          </a:lstStyle>
          <a:p>
            <a:r>
              <a:rPr lang="fr-FR" dirty="0"/>
              <a:t>Titre du slide</a:t>
            </a:r>
          </a:p>
        </p:txBody>
      </p:sp>
      <p:sp>
        <p:nvSpPr>
          <p:cNvPr id="3" name="Espace réservé du contenu 2">
            <a:extLst>
              <a:ext uri="{FF2B5EF4-FFF2-40B4-BE49-F238E27FC236}">
                <a16:creationId xmlns:a16="http://schemas.microsoft.com/office/drawing/2014/main" id="{10985DAA-CBE9-B43C-E17C-12020CFA6CDE}"/>
              </a:ext>
            </a:extLst>
          </p:cNvPr>
          <p:cNvSpPr>
            <a:spLocks noGrp="1"/>
          </p:cNvSpPr>
          <p:nvPr>
            <p:ph idx="1" hasCustomPrompt="1"/>
          </p:nvPr>
        </p:nvSpPr>
        <p:spPr/>
        <p:txBody>
          <a:bodyPr/>
          <a:lstStyle>
            <a:lvl1pPr>
              <a:defRPr spc="-50" baseline="0">
                <a:solidFill>
                  <a:schemeClr val="accent4"/>
                </a:solidFill>
              </a:defRPr>
            </a:lvl1pPr>
          </a:lstStyle>
          <a:p>
            <a:pPr lvl="0"/>
            <a:r>
              <a:rPr lang="fr-FR" dirty="0"/>
              <a:t>Contenu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9" name="Image 8">
            <a:extLst>
              <a:ext uri="{FF2B5EF4-FFF2-40B4-BE49-F238E27FC236}">
                <a16:creationId xmlns:a16="http://schemas.microsoft.com/office/drawing/2014/main" id="{83EEF54E-6943-AD0D-B40E-2C3A7C18AC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45404" y="-26967"/>
            <a:ext cx="2059737" cy="1171555"/>
          </a:xfrm>
          <a:prstGeom prst="rect">
            <a:avLst/>
          </a:prstGeom>
        </p:spPr>
      </p:pic>
      <p:sp>
        <p:nvSpPr>
          <p:cNvPr id="6" name="Espace réservé de la date 2">
            <a:extLst>
              <a:ext uri="{FF2B5EF4-FFF2-40B4-BE49-F238E27FC236}">
                <a16:creationId xmlns:a16="http://schemas.microsoft.com/office/drawing/2014/main" id="{1FB199C1-8987-A406-BA95-3215CF2D34F4}"/>
              </a:ext>
            </a:extLst>
          </p:cNvPr>
          <p:cNvSpPr>
            <a:spLocks noGrp="1"/>
          </p:cNvSpPr>
          <p:nvPr>
            <p:ph type="dt" sz="half" idx="10"/>
          </p:nvPr>
        </p:nvSpPr>
        <p:spPr>
          <a:xfrm>
            <a:off x="838200" y="6356350"/>
            <a:ext cx="2743200" cy="365125"/>
          </a:xfrm>
        </p:spPr>
        <p:txBody>
          <a:bodyPr/>
          <a:lstStyle>
            <a:lvl1pPr>
              <a:defRPr>
                <a:solidFill>
                  <a:srgbClr val="DBCB76"/>
                </a:solidFill>
              </a:defRPr>
            </a:lvl1pPr>
          </a:lstStyle>
          <a:p>
            <a:fld id="{992C5D81-D6DC-4EC5-AEBA-20C5E0158FA7}" type="datetimeFigureOut">
              <a:rPr lang="fr-FR" smtClean="0"/>
              <a:t>30/08/2024</a:t>
            </a:fld>
            <a:endParaRPr lang="fr-FR" dirty="0"/>
          </a:p>
        </p:txBody>
      </p:sp>
      <p:sp>
        <p:nvSpPr>
          <p:cNvPr id="10" name="Espace réservé du pied de page 3">
            <a:extLst>
              <a:ext uri="{FF2B5EF4-FFF2-40B4-BE49-F238E27FC236}">
                <a16:creationId xmlns:a16="http://schemas.microsoft.com/office/drawing/2014/main" id="{7EFD4A28-4248-76F1-AC96-6C4E95451CB4}"/>
              </a:ext>
            </a:extLst>
          </p:cNvPr>
          <p:cNvSpPr>
            <a:spLocks noGrp="1"/>
          </p:cNvSpPr>
          <p:nvPr>
            <p:ph type="ftr" sz="quarter" idx="11"/>
          </p:nvPr>
        </p:nvSpPr>
        <p:spPr>
          <a:xfrm>
            <a:off x="4038600" y="6356350"/>
            <a:ext cx="4114800" cy="365125"/>
          </a:xfrm>
        </p:spPr>
        <p:txBody>
          <a:bodyPr/>
          <a:lstStyle>
            <a:lvl1pPr>
              <a:defRPr>
                <a:solidFill>
                  <a:srgbClr val="DBCB76"/>
                </a:solidFill>
              </a:defRPr>
            </a:lvl1pPr>
          </a:lstStyle>
          <a:p>
            <a:endParaRPr lang="fr-FR" dirty="0"/>
          </a:p>
        </p:txBody>
      </p:sp>
      <p:sp>
        <p:nvSpPr>
          <p:cNvPr id="12" name="Espace réservé du numéro de diapositive 5">
            <a:extLst>
              <a:ext uri="{FF2B5EF4-FFF2-40B4-BE49-F238E27FC236}">
                <a16:creationId xmlns:a16="http://schemas.microsoft.com/office/drawing/2014/main" id="{ACC1D8A7-6CF8-5674-42C1-8B4EAA9FC6D9}"/>
              </a:ext>
            </a:extLst>
          </p:cNvPr>
          <p:cNvSpPr>
            <a:spLocks noGrp="1"/>
          </p:cNvSpPr>
          <p:nvPr>
            <p:ph type="sldNum" sz="quarter" idx="12"/>
          </p:nvPr>
        </p:nvSpPr>
        <p:spPr>
          <a:xfrm>
            <a:off x="65978" y="6356350"/>
            <a:ext cx="644912" cy="365125"/>
          </a:xfrm>
        </p:spPr>
        <p:txBody>
          <a:bodyPr/>
          <a:lstStyle>
            <a:lvl1pPr>
              <a:defRPr>
                <a:solidFill>
                  <a:srgbClr val="DBCB76"/>
                </a:solidFill>
              </a:defRPr>
            </a:lvl1pPr>
          </a:lstStyle>
          <a:p>
            <a:fld id="{FC372B71-946E-4467-B8F5-BE55E38506F1}" type="slidenum">
              <a:rPr lang="fr-FR" smtClean="0"/>
              <a:t>‹N°›</a:t>
            </a:fld>
            <a:endParaRPr lang="fr-FR" dirty="0"/>
          </a:p>
        </p:txBody>
      </p:sp>
      <p:sp>
        <p:nvSpPr>
          <p:cNvPr id="7" name="Rectangle 6">
            <a:extLst>
              <a:ext uri="{FF2B5EF4-FFF2-40B4-BE49-F238E27FC236}">
                <a16:creationId xmlns:a16="http://schemas.microsoft.com/office/drawing/2014/main" id="{4110D057-37A0-7ACF-4A8F-BA67DFA00092}"/>
              </a:ext>
            </a:extLst>
          </p:cNvPr>
          <p:cNvSpPr/>
          <p:nvPr userDrawn="1"/>
        </p:nvSpPr>
        <p:spPr>
          <a:xfrm>
            <a:off x="427491" y="329506"/>
            <a:ext cx="49424" cy="575573"/>
          </a:xfrm>
          <a:prstGeom prst="rect">
            <a:avLst/>
          </a:prstGeom>
          <a:solidFill>
            <a:srgbClr val="005D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5DA8"/>
              </a:solidFill>
              <a:effectLst/>
              <a:uLnTx/>
              <a:uFillTx/>
              <a:latin typeface="Calibri" panose="020F0502020204030204"/>
              <a:ea typeface="+mn-ea"/>
              <a:cs typeface="+mn-cs"/>
            </a:endParaRPr>
          </a:p>
        </p:txBody>
      </p:sp>
      <p:pic>
        <p:nvPicPr>
          <p:cNvPr id="5" name="Image 4" descr="Une image contenant capture d’écran, Graphique, Bleu électrique, Police&#10;&#10;Description générée automatiquement">
            <a:extLst>
              <a:ext uri="{FF2B5EF4-FFF2-40B4-BE49-F238E27FC236}">
                <a16:creationId xmlns:a16="http://schemas.microsoft.com/office/drawing/2014/main" id="{AD3B046D-2AE4-2EDD-D26A-693A49B0E2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0347" y="6253962"/>
            <a:ext cx="1126905" cy="604038"/>
          </a:xfrm>
          <a:prstGeom prst="rect">
            <a:avLst/>
          </a:prstGeom>
        </p:spPr>
      </p:pic>
      <p:pic>
        <p:nvPicPr>
          <p:cNvPr id="11" name="Image 10">
            <a:extLst>
              <a:ext uri="{FF2B5EF4-FFF2-40B4-BE49-F238E27FC236}">
                <a16:creationId xmlns:a16="http://schemas.microsoft.com/office/drawing/2014/main" id="{706A54E9-AE59-1BE3-317B-32C3A87ADEF3}"/>
              </a:ext>
            </a:extLst>
          </p:cNvPr>
          <p:cNvPicPr>
            <a:picLocks noChangeAspect="1"/>
          </p:cNvPicPr>
          <p:nvPr userDrawn="1"/>
        </p:nvPicPr>
        <p:blipFill rotWithShape="1">
          <a:blip r:embed="rId4"/>
          <a:srcRect r="25172"/>
          <a:stretch/>
        </p:blipFill>
        <p:spPr>
          <a:xfrm>
            <a:off x="1" y="6202601"/>
            <a:ext cx="10790346" cy="657365"/>
          </a:xfrm>
          <a:prstGeom prst="rect">
            <a:avLst/>
          </a:prstGeom>
        </p:spPr>
      </p:pic>
    </p:spTree>
    <p:extLst>
      <p:ext uri="{BB962C8B-B14F-4D97-AF65-F5344CB8AC3E}">
        <p14:creationId xmlns:p14="http://schemas.microsoft.com/office/powerpoint/2010/main" val="853720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1CDAEA-E900-4DBA-5720-3143DCF0B1F5}"/>
              </a:ext>
            </a:extLst>
          </p:cNvPr>
          <p:cNvSpPr>
            <a:spLocks noGrp="1"/>
          </p:cNvSpPr>
          <p:nvPr>
            <p:ph type="title" hasCustomPrompt="1"/>
          </p:nvPr>
        </p:nvSpPr>
        <p:spPr>
          <a:xfrm>
            <a:off x="831850" y="1709738"/>
            <a:ext cx="10515600" cy="2852737"/>
          </a:xfrm>
        </p:spPr>
        <p:txBody>
          <a:bodyPr anchor="b"/>
          <a:lstStyle>
            <a:lvl1pPr>
              <a:defRPr sz="6000" spc="-50" baseline="0">
                <a:solidFill>
                  <a:schemeClr val="tx2">
                    <a:lumMod val="90000"/>
                    <a:lumOff val="10000"/>
                  </a:schemeClr>
                </a:solidFill>
              </a:defRPr>
            </a:lvl1pPr>
          </a:lstStyle>
          <a:p>
            <a:r>
              <a:rPr lang="fr-FR" dirty="0"/>
              <a:t>Titre de section</a:t>
            </a:r>
          </a:p>
        </p:txBody>
      </p:sp>
      <p:sp>
        <p:nvSpPr>
          <p:cNvPr id="3" name="Espace réservé du texte 2">
            <a:extLst>
              <a:ext uri="{FF2B5EF4-FFF2-40B4-BE49-F238E27FC236}">
                <a16:creationId xmlns:a16="http://schemas.microsoft.com/office/drawing/2014/main" id="{54E96D22-6CC2-5BC9-C1C5-E2A0F04167CF}"/>
              </a:ext>
            </a:extLst>
          </p:cNvPr>
          <p:cNvSpPr>
            <a:spLocks noGrp="1"/>
          </p:cNvSpPr>
          <p:nvPr>
            <p:ph type="body" idx="1" hasCustomPrompt="1"/>
          </p:nvPr>
        </p:nvSpPr>
        <p:spPr>
          <a:xfrm>
            <a:off x="831850" y="4589463"/>
            <a:ext cx="10515600" cy="1500187"/>
          </a:xfrm>
        </p:spPr>
        <p:txBody>
          <a:bodyPr/>
          <a:lstStyle>
            <a:lvl1pPr marL="0" indent="0">
              <a:buNone/>
              <a:defRPr sz="2400" spc="-30" baseline="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dirty="0"/>
              <a:t>Sous-titre</a:t>
            </a:r>
          </a:p>
        </p:txBody>
      </p:sp>
      <p:pic>
        <p:nvPicPr>
          <p:cNvPr id="9" name="Image 8">
            <a:extLst>
              <a:ext uri="{FF2B5EF4-FFF2-40B4-BE49-F238E27FC236}">
                <a16:creationId xmlns:a16="http://schemas.microsoft.com/office/drawing/2014/main" id="{129B952A-FF97-4D56-A884-AECFA56941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45404" y="-26967"/>
            <a:ext cx="2059737" cy="1171555"/>
          </a:xfrm>
          <a:prstGeom prst="rect">
            <a:avLst/>
          </a:prstGeom>
        </p:spPr>
      </p:pic>
      <p:sp>
        <p:nvSpPr>
          <p:cNvPr id="6" name="Espace réservé de la date 2">
            <a:extLst>
              <a:ext uri="{FF2B5EF4-FFF2-40B4-BE49-F238E27FC236}">
                <a16:creationId xmlns:a16="http://schemas.microsoft.com/office/drawing/2014/main" id="{48DFD057-25D7-CA79-46BD-15ACC22A3347}"/>
              </a:ext>
            </a:extLst>
          </p:cNvPr>
          <p:cNvSpPr>
            <a:spLocks noGrp="1"/>
          </p:cNvSpPr>
          <p:nvPr>
            <p:ph type="dt" sz="half" idx="10"/>
          </p:nvPr>
        </p:nvSpPr>
        <p:spPr>
          <a:xfrm>
            <a:off x="838200" y="6356350"/>
            <a:ext cx="2743200" cy="365125"/>
          </a:xfrm>
        </p:spPr>
        <p:txBody>
          <a:bodyPr/>
          <a:lstStyle>
            <a:lvl1pPr>
              <a:defRPr>
                <a:solidFill>
                  <a:srgbClr val="DBCB76"/>
                </a:solidFill>
              </a:defRPr>
            </a:lvl1pPr>
          </a:lstStyle>
          <a:p>
            <a:fld id="{992C5D81-D6DC-4EC5-AEBA-20C5E0158FA7}" type="datetimeFigureOut">
              <a:rPr lang="fr-FR" smtClean="0"/>
              <a:t>30/08/2024</a:t>
            </a:fld>
            <a:endParaRPr lang="fr-FR" dirty="0"/>
          </a:p>
        </p:txBody>
      </p:sp>
      <p:sp>
        <p:nvSpPr>
          <p:cNvPr id="11" name="Espace réservé du pied de page 3">
            <a:extLst>
              <a:ext uri="{FF2B5EF4-FFF2-40B4-BE49-F238E27FC236}">
                <a16:creationId xmlns:a16="http://schemas.microsoft.com/office/drawing/2014/main" id="{A8C1D276-C69E-B8F6-B7AB-FA9E756A8435}"/>
              </a:ext>
            </a:extLst>
          </p:cNvPr>
          <p:cNvSpPr>
            <a:spLocks noGrp="1"/>
          </p:cNvSpPr>
          <p:nvPr>
            <p:ph type="ftr" sz="quarter" idx="11"/>
          </p:nvPr>
        </p:nvSpPr>
        <p:spPr>
          <a:xfrm>
            <a:off x="4038600" y="6356350"/>
            <a:ext cx="4114800" cy="365125"/>
          </a:xfrm>
        </p:spPr>
        <p:txBody>
          <a:bodyPr/>
          <a:lstStyle>
            <a:lvl1pPr>
              <a:defRPr>
                <a:solidFill>
                  <a:srgbClr val="DBCB76"/>
                </a:solidFill>
              </a:defRPr>
            </a:lvl1pPr>
          </a:lstStyle>
          <a:p>
            <a:endParaRPr lang="fr-FR" dirty="0"/>
          </a:p>
        </p:txBody>
      </p:sp>
      <p:sp>
        <p:nvSpPr>
          <p:cNvPr id="12" name="Espace réservé du numéro de diapositive 5">
            <a:extLst>
              <a:ext uri="{FF2B5EF4-FFF2-40B4-BE49-F238E27FC236}">
                <a16:creationId xmlns:a16="http://schemas.microsoft.com/office/drawing/2014/main" id="{133A94C1-8504-BA69-3FDB-607CDD98B464}"/>
              </a:ext>
            </a:extLst>
          </p:cNvPr>
          <p:cNvSpPr>
            <a:spLocks noGrp="1"/>
          </p:cNvSpPr>
          <p:nvPr>
            <p:ph type="sldNum" sz="quarter" idx="12"/>
          </p:nvPr>
        </p:nvSpPr>
        <p:spPr>
          <a:xfrm>
            <a:off x="65978" y="6356350"/>
            <a:ext cx="644912" cy="365125"/>
          </a:xfrm>
        </p:spPr>
        <p:txBody>
          <a:bodyPr/>
          <a:lstStyle>
            <a:lvl1pPr>
              <a:defRPr>
                <a:solidFill>
                  <a:srgbClr val="DBCB76"/>
                </a:solidFill>
              </a:defRPr>
            </a:lvl1pPr>
          </a:lstStyle>
          <a:p>
            <a:fld id="{FC372B71-946E-4467-B8F5-BE55E38506F1}" type="slidenum">
              <a:rPr lang="fr-FR" smtClean="0"/>
              <a:t>‹N°›</a:t>
            </a:fld>
            <a:endParaRPr lang="fr-FR" dirty="0"/>
          </a:p>
        </p:txBody>
      </p:sp>
      <p:pic>
        <p:nvPicPr>
          <p:cNvPr id="5" name="Image 4" descr="Une image contenant capture d’écran, Graphique, Bleu électrique, Police&#10;&#10;Description générée automatiquement">
            <a:extLst>
              <a:ext uri="{FF2B5EF4-FFF2-40B4-BE49-F238E27FC236}">
                <a16:creationId xmlns:a16="http://schemas.microsoft.com/office/drawing/2014/main" id="{8A1DC174-744E-4C4C-A2C5-3E00AA8B9E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0347" y="6253962"/>
            <a:ext cx="1126905" cy="604038"/>
          </a:xfrm>
          <a:prstGeom prst="rect">
            <a:avLst/>
          </a:prstGeom>
        </p:spPr>
      </p:pic>
      <p:pic>
        <p:nvPicPr>
          <p:cNvPr id="7" name="Image 6">
            <a:extLst>
              <a:ext uri="{FF2B5EF4-FFF2-40B4-BE49-F238E27FC236}">
                <a16:creationId xmlns:a16="http://schemas.microsoft.com/office/drawing/2014/main" id="{29514129-AF0C-DFD4-B6B6-7FEAFEA247C4}"/>
              </a:ext>
            </a:extLst>
          </p:cNvPr>
          <p:cNvPicPr>
            <a:picLocks noChangeAspect="1"/>
          </p:cNvPicPr>
          <p:nvPr userDrawn="1"/>
        </p:nvPicPr>
        <p:blipFill rotWithShape="1">
          <a:blip r:embed="rId4"/>
          <a:srcRect r="25172"/>
          <a:stretch/>
        </p:blipFill>
        <p:spPr>
          <a:xfrm>
            <a:off x="1" y="6202601"/>
            <a:ext cx="10790346" cy="657365"/>
          </a:xfrm>
          <a:prstGeom prst="rect">
            <a:avLst/>
          </a:prstGeom>
        </p:spPr>
      </p:pic>
    </p:spTree>
    <p:extLst>
      <p:ext uri="{BB962C8B-B14F-4D97-AF65-F5344CB8AC3E}">
        <p14:creationId xmlns:p14="http://schemas.microsoft.com/office/powerpoint/2010/main" val="1069434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3FB467-A9A6-F6AD-C8FD-466A2CF8A8CC}"/>
              </a:ext>
            </a:extLst>
          </p:cNvPr>
          <p:cNvSpPr>
            <a:spLocks noGrp="1"/>
          </p:cNvSpPr>
          <p:nvPr>
            <p:ph type="title" hasCustomPrompt="1"/>
          </p:nvPr>
        </p:nvSpPr>
        <p:spPr/>
        <p:txBody>
          <a:bodyPr/>
          <a:lstStyle>
            <a:lvl1pPr>
              <a:defRPr spc="-50" baseline="0">
                <a:solidFill>
                  <a:schemeClr val="tx2">
                    <a:lumMod val="90000"/>
                    <a:lumOff val="10000"/>
                  </a:schemeClr>
                </a:solidFill>
              </a:defRPr>
            </a:lvl1pPr>
          </a:lstStyle>
          <a:p>
            <a:r>
              <a:rPr lang="fr-FR" dirty="0"/>
              <a:t>Titre</a:t>
            </a:r>
          </a:p>
        </p:txBody>
      </p:sp>
      <p:sp>
        <p:nvSpPr>
          <p:cNvPr id="3" name="Espace réservé du contenu 2">
            <a:extLst>
              <a:ext uri="{FF2B5EF4-FFF2-40B4-BE49-F238E27FC236}">
                <a16:creationId xmlns:a16="http://schemas.microsoft.com/office/drawing/2014/main" id="{E6C09756-A5FF-F62F-CD6A-C32D195D06A4}"/>
              </a:ext>
            </a:extLst>
          </p:cNvPr>
          <p:cNvSpPr>
            <a:spLocks noGrp="1"/>
          </p:cNvSpPr>
          <p:nvPr>
            <p:ph sz="half" idx="1" hasCustomPrompt="1"/>
          </p:nvPr>
        </p:nvSpPr>
        <p:spPr>
          <a:xfrm>
            <a:off x="838200" y="1825625"/>
            <a:ext cx="5181600" cy="4351338"/>
          </a:xfrm>
        </p:spPr>
        <p:txBody>
          <a:bodyPr/>
          <a:lstStyle>
            <a:lvl1pPr>
              <a:defRPr spc="-50" baseline="0">
                <a:solidFill>
                  <a:schemeClr val="accent4"/>
                </a:solidFill>
              </a:defRPr>
            </a:lvl1pPr>
          </a:lstStyle>
          <a:p>
            <a:pPr lvl="0"/>
            <a:r>
              <a:rPr lang="fr-FR" dirty="0"/>
              <a:t>Elément 1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74285E45-5ADE-C02F-5687-9E83BBE7B7A5}"/>
              </a:ext>
            </a:extLst>
          </p:cNvPr>
          <p:cNvSpPr>
            <a:spLocks noGrp="1"/>
          </p:cNvSpPr>
          <p:nvPr>
            <p:ph sz="half" idx="2" hasCustomPrompt="1"/>
          </p:nvPr>
        </p:nvSpPr>
        <p:spPr>
          <a:xfrm>
            <a:off x="6172200" y="1825625"/>
            <a:ext cx="5181600" cy="4351338"/>
          </a:xfrm>
        </p:spPr>
        <p:txBody>
          <a:bodyPr/>
          <a:lstStyle>
            <a:lvl1pPr marL="0" indent="0">
              <a:buNone/>
              <a:defRPr spc="-50" baseline="0">
                <a:solidFill>
                  <a:schemeClr val="accent4"/>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Elément 2</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a:extLst>
              <a:ext uri="{FF2B5EF4-FFF2-40B4-BE49-F238E27FC236}">
                <a16:creationId xmlns:a16="http://schemas.microsoft.com/office/drawing/2014/main" id="{39112CA3-A70C-9225-1F6A-7384E451706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45404" y="-26967"/>
            <a:ext cx="2059737" cy="1171555"/>
          </a:xfrm>
          <a:prstGeom prst="rect">
            <a:avLst/>
          </a:prstGeom>
        </p:spPr>
      </p:pic>
      <p:sp>
        <p:nvSpPr>
          <p:cNvPr id="7" name="Espace réservé de la date 2">
            <a:extLst>
              <a:ext uri="{FF2B5EF4-FFF2-40B4-BE49-F238E27FC236}">
                <a16:creationId xmlns:a16="http://schemas.microsoft.com/office/drawing/2014/main" id="{8F276BC0-1D4D-D0BE-C8B1-13198DEA2459}"/>
              </a:ext>
            </a:extLst>
          </p:cNvPr>
          <p:cNvSpPr>
            <a:spLocks noGrp="1"/>
          </p:cNvSpPr>
          <p:nvPr>
            <p:ph type="dt" sz="half" idx="10"/>
          </p:nvPr>
        </p:nvSpPr>
        <p:spPr>
          <a:xfrm>
            <a:off x="838200" y="6356350"/>
            <a:ext cx="2743200" cy="365125"/>
          </a:xfrm>
        </p:spPr>
        <p:txBody>
          <a:bodyPr/>
          <a:lstStyle>
            <a:lvl1pPr>
              <a:defRPr>
                <a:solidFill>
                  <a:srgbClr val="DBCB76"/>
                </a:solidFill>
              </a:defRPr>
            </a:lvl1pPr>
          </a:lstStyle>
          <a:p>
            <a:fld id="{992C5D81-D6DC-4EC5-AEBA-20C5E0158FA7}" type="datetimeFigureOut">
              <a:rPr lang="fr-FR" smtClean="0"/>
              <a:t>30/08/2024</a:t>
            </a:fld>
            <a:endParaRPr lang="fr-FR" dirty="0"/>
          </a:p>
        </p:txBody>
      </p:sp>
      <p:sp>
        <p:nvSpPr>
          <p:cNvPr id="12" name="Espace réservé du pied de page 3">
            <a:extLst>
              <a:ext uri="{FF2B5EF4-FFF2-40B4-BE49-F238E27FC236}">
                <a16:creationId xmlns:a16="http://schemas.microsoft.com/office/drawing/2014/main" id="{43C384B8-8E82-09FC-E511-C9E263C52776}"/>
              </a:ext>
            </a:extLst>
          </p:cNvPr>
          <p:cNvSpPr>
            <a:spLocks noGrp="1"/>
          </p:cNvSpPr>
          <p:nvPr>
            <p:ph type="ftr" sz="quarter" idx="11"/>
          </p:nvPr>
        </p:nvSpPr>
        <p:spPr>
          <a:xfrm>
            <a:off x="4038600" y="6356350"/>
            <a:ext cx="4114800" cy="365125"/>
          </a:xfrm>
        </p:spPr>
        <p:txBody>
          <a:bodyPr/>
          <a:lstStyle>
            <a:lvl1pPr>
              <a:defRPr>
                <a:solidFill>
                  <a:srgbClr val="DBCB76"/>
                </a:solidFill>
              </a:defRPr>
            </a:lvl1pPr>
          </a:lstStyle>
          <a:p>
            <a:endParaRPr lang="fr-FR" dirty="0"/>
          </a:p>
        </p:txBody>
      </p:sp>
      <p:sp>
        <p:nvSpPr>
          <p:cNvPr id="13" name="Espace réservé du numéro de diapositive 5">
            <a:extLst>
              <a:ext uri="{FF2B5EF4-FFF2-40B4-BE49-F238E27FC236}">
                <a16:creationId xmlns:a16="http://schemas.microsoft.com/office/drawing/2014/main" id="{E215F99F-6444-0A1D-0F21-2FCC21E5DFA8}"/>
              </a:ext>
            </a:extLst>
          </p:cNvPr>
          <p:cNvSpPr>
            <a:spLocks noGrp="1"/>
          </p:cNvSpPr>
          <p:nvPr>
            <p:ph type="sldNum" sz="quarter" idx="12"/>
          </p:nvPr>
        </p:nvSpPr>
        <p:spPr>
          <a:xfrm>
            <a:off x="65978" y="6356350"/>
            <a:ext cx="644912" cy="365125"/>
          </a:xfrm>
        </p:spPr>
        <p:txBody>
          <a:bodyPr/>
          <a:lstStyle>
            <a:lvl1pPr>
              <a:defRPr>
                <a:solidFill>
                  <a:srgbClr val="DBCB76"/>
                </a:solidFill>
              </a:defRPr>
            </a:lvl1pPr>
          </a:lstStyle>
          <a:p>
            <a:fld id="{FC372B71-946E-4467-B8F5-BE55E38506F1}" type="slidenum">
              <a:rPr lang="fr-FR" smtClean="0"/>
              <a:t>‹N°›</a:t>
            </a:fld>
            <a:endParaRPr lang="fr-FR" dirty="0"/>
          </a:p>
        </p:txBody>
      </p:sp>
      <p:pic>
        <p:nvPicPr>
          <p:cNvPr id="6" name="Image 5" descr="Une image contenant capture d’écran, Graphique, Bleu électrique, Police&#10;&#10;Description générée automatiquement">
            <a:extLst>
              <a:ext uri="{FF2B5EF4-FFF2-40B4-BE49-F238E27FC236}">
                <a16:creationId xmlns:a16="http://schemas.microsoft.com/office/drawing/2014/main" id="{7F5D7D17-2580-D966-C975-2B2817094F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0347" y="6253962"/>
            <a:ext cx="1126905" cy="604038"/>
          </a:xfrm>
          <a:prstGeom prst="rect">
            <a:avLst/>
          </a:prstGeom>
        </p:spPr>
      </p:pic>
      <p:pic>
        <p:nvPicPr>
          <p:cNvPr id="8" name="Image 7">
            <a:extLst>
              <a:ext uri="{FF2B5EF4-FFF2-40B4-BE49-F238E27FC236}">
                <a16:creationId xmlns:a16="http://schemas.microsoft.com/office/drawing/2014/main" id="{18366DE2-9769-E1D8-C577-07F02F39BC29}"/>
              </a:ext>
            </a:extLst>
          </p:cNvPr>
          <p:cNvPicPr>
            <a:picLocks noChangeAspect="1"/>
          </p:cNvPicPr>
          <p:nvPr userDrawn="1"/>
        </p:nvPicPr>
        <p:blipFill rotWithShape="1">
          <a:blip r:embed="rId4"/>
          <a:srcRect r="25172"/>
          <a:stretch/>
        </p:blipFill>
        <p:spPr>
          <a:xfrm>
            <a:off x="1" y="6202601"/>
            <a:ext cx="10790346" cy="657365"/>
          </a:xfrm>
          <a:prstGeom prst="rect">
            <a:avLst/>
          </a:prstGeom>
        </p:spPr>
      </p:pic>
    </p:spTree>
    <p:extLst>
      <p:ext uri="{BB962C8B-B14F-4D97-AF65-F5344CB8AC3E}">
        <p14:creationId xmlns:p14="http://schemas.microsoft.com/office/powerpoint/2010/main" val="2535531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254F18-1214-873F-17A5-4DD48B0AB0D1}"/>
              </a:ext>
            </a:extLst>
          </p:cNvPr>
          <p:cNvSpPr>
            <a:spLocks noGrp="1"/>
          </p:cNvSpPr>
          <p:nvPr>
            <p:ph type="title" hasCustomPrompt="1"/>
          </p:nvPr>
        </p:nvSpPr>
        <p:spPr>
          <a:xfrm>
            <a:off x="839788" y="365125"/>
            <a:ext cx="10515600" cy="1325563"/>
          </a:xfrm>
        </p:spPr>
        <p:txBody>
          <a:bodyPr/>
          <a:lstStyle>
            <a:lvl1pPr>
              <a:defRPr spc="-50" baseline="0">
                <a:solidFill>
                  <a:schemeClr val="tx2">
                    <a:lumMod val="90000"/>
                    <a:lumOff val="10000"/>
                  </a:schemeClr>
                </a:solidFill>
              </a:defRPr>
            </a:lvl1pPr>
          </a:lstStyle>
          <a:p>
            <a:r>
              <a:rPr lang="fr-FR" dirty="0"/>
              <a:t>Comparatif</a:t>
            </a:r>
          </a:p>
        </p:txBody>
      </p:sp>
      <p:sp>
        <p:nvSpPr>
          <p:cNvPr id="3" name="Espace réservé du texte 2">
            <a:extLst>
              <a:ext uri="{FF2B5EF4-FFF2-40B4-BE49-F238E27FC236}">
                <a16:creationId xmlns:a16="http://schemas.microsoft.com/office/drawing/2014/main" id="{7F601728-C942-3A05-1E18-DD8BDAC3D06D}"/>
              </a:ext>
            </a:extLst>
          </p:cNvPr>
          <p:cNvSpPr>
            <a:spLocks noGrp="1"/>
          </p:cNvSpPr>
          <p:nvPr>
            <p:ph type="body" idx="1" hasCustomPrompt="1"/>
          </p:nvPr>
        </p:nvSpPr>
        <p:spPr>
          <a:xfrm>
            <a:off x="839788" y="1681163"/>
            <a:ext cx="5157787" cy="823912"/>
          </a:xfrm>
        </p:spPr>
        <p:txBody>
          <a:bodyPr anchor="b"/>
          <a:lstStyle>
            <a:lvl1pPr marL="0" indent="0">
              <a:buNone/>
              <a:defRPr sz="2400" b="1" spc="-30"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Elément de comparaison 1</a:t>
            </a:r>
          </a:p>
        </p:txBody>
      </p:sp>
      <p:sp>
        <p:nvSpPr>
          <p:cNvPr id="4" name="Espace réservé du contenu 3">
            <a:extLst>
              <a:ext uri="{FF2B5EF4-FFF2-40B4-BE49-F238E27FC236}">
                <a16:creationId xmlns:a16="http://schemas.microsoft.com/office/drawing/2014/main" id="{C71C7D06-6E09-2E5F-B8C1-54EBD6314F20}"/>
              </a:ext>
            </a:extLst>
          </p:cNvPr>
          <p:cNvSpPr>
            <a:spLocks noGrp="1"/>
          </p:cNvSpPr>
          <p:nvPr>
            <p:ph sz="half" idx="2" hasCustomPrompt="1"/>
          </p:nvPr>
        </p:nvSpPr>
        <p:spPr>
          <a:xfrm>
            <a:off x="839788" y="2505075"/>
            <a:ext cx="5157787" cy="3684588"/>
          </a:xfrm>
        </p:spPr>
        <p:txBody>
          <a:bodyPr/>
          <a:lstStyle/>
          <a:p>
            <a:pPr lvl="0"/>
            <a:r>
              <a:rPr lang="fr-FR" dirty="0" err="1"/>
              <a:t>Niveeau</a:t>
            </a:r>
            <a:r>
              <a:rPr lang="fr-FR" dirty="0"/>
              <a:t> 1</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F5F202E3-823C-1423-8197-FA3F9F2193AC}"/>
              </a:ext>
            </a:extLst>
          </p:cNvPr>
          <p:cNvSpPr>
            <a:spLocks noGrp="1"/>
          </p:cNvSpPr>
          <p:nvPr>
            <p:ph type="body" sz="quarter" idx="3" hasCustomPrompt="1"/>
          </p:nvPr>
        </p:nvSpPr>
        <p:spPr>
          <a:xfrm>
            <a:off x="6172200" y="1681163"/>
            <a:ext cx="5183188" cy="823912"/>
          </a:xfrm>
        </p:spPr>
        <p:txBody>
          <a:bodyPr anchor="b"/>
          <a:lstStyle>
            <a:lvl1pPr marL="0" indent="0">
              <a:buNone/>
              <a:defRPr sz="2400" b="1" spc="-50"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Elément de comparaison 2</a:t>
            </a:r>
          </a:p>
        </p:txBody>
      </p:sp>
      <p:sp>
        <p:nvSpPr>
          <p:cNvPr id="6" name="Espace réservé du contenu 5">
            <a:extLst>
              <a:ext uri="{FF2B5EF4-FFF2-40B4-BE49-F238E27FC236}">
                <a16:creationId xmlns:a16="http://schemas.microsoft.com/office/drawing/2014/main" id="{83631129-E411-DE22-15AF-0423F928E81F}"/>
              </a:ext>
            </a:extLst>
          </p:cNvPr>
          <p:cNvSpPr>
            <a:spLocks noGrp="1"/>
          </p:cNvSpPr>
          <p:nvPr>
            <p:ph sz="quarter" idx="4" hasCustomPrompt="1"/>
          </p:nvPr>
        </p:nvSpPr>
        <p:spPr>
          <a:xfrm>
            <a:off x="6172200" y="2505075"/>
            <a:ext cx="5183188" cy="3684588"/>
          </a:xfrm>
        </p:spPr>
        <p:txBody>
          <a:bodyPr/>
          <a:lstStyle/>
          <a:p>
            <a:pPr lvl="0"/>
            <a:r>
              <a:rPr lang="fr-FR" dirty="0"/>
              <a:t>Niveau 2</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3" name="Image 12" descr="Une image contenant capture d’écran, Graphique, Bleu électrique, Police&#10;&#10;Description générée automatiquement">
            <a:extLst>
              <a:ext uri="{FF2B5EF4-FFF2-40B4-BE49-F238E27FC236}">
                <a16:creationId xmlns:a16="http://schemas.microsoft.com/office/drawing/2014/main" id="{B8C566AC-6D7C-2D7E-2617-9D9A324E4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374" y="6253962"/>
            <a:ext cx="1126905" cy="604038"/>
          </a:xfrm>
          <a:prstGeom prst="rect">
            <a:avLst/>
          </a:prstGeom>
        </p:spPr>
      </p:pic>
      <p:pic>
        <p:nvPicPr>
          <p:cNvPr id="14" name="Image 13">
            <a:extLst>
              <a:ext uri="{FF2B5EF4-FFF2-40B4-BE49-F238E27FC236}">
                <a16:creationId xmlns:a16="http://schemas.microsoft.com/office/drawing/2014/main" id="{DE81DDAE-E1D3-869E-3498-1355195A1E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45404" y="-26967"/>
            <a:ext cx="2059737" cy="1171555"/>
          </a:xfrm>
          <a:prstGeom prst="rect">
            <a:avLst/>
          </a:prstGeom>
        </p:spPr>
      </p:pic>
      <p:sp>
        <p:nvSpPr>
          <p:cNvPr id="9" name="Espace réservé de la date 2">
            <a:extLst>
              <a:ext uri="{FF2B5EF4-FFF2-40B4-BE49-F238E27FC236}">
                <a16:creationId xmlns:a16="http://schemas.microsoft.com/office/drawing/2014/main" id="{0F2A5516-B1BF-8639-295B-C97399CA7321}"/>
              </a:ext>
            </a:extLst>
          </p:cNvPr>
          <p:cNvSpPr>
            <a:spLocks noGrp="1"/>
          </p:cNvSpPr>
          <p:nvPr>
            <p:ph type="dt" sz="half" idx="10"/>
          </p:nvPr>
        </p:nvSpPr>
        <p:spPr>
          <a:xfrm>
            <a:off x="838200" y="6356350"/>
            <a:ext cx="2743200" cy="365125"/>
          </a:xfrm>
        </p:spPr>
        <p:txBody>
          <a:bodyPr/>
          <a:lstStyle>
            <a:lvl1pPr>
              <a:defRPr>
                <a:solidFill>
                  <a:srgbClr val="DBCB76"/>
                </a:solidFill>
              </a:defRPr>
            </a:lvl1pPr>
          </a:lstStyle>
          <a:p>
            <a:fld id="{992C5D81-D6DC-4EC5-AEBA-20C5E0158FA7}" type="datetimeFigureOut">
              <a:rPr lang="fr-FR" smtClean="0"/>
              <a:t>30/08/2024</a:t>
            </a:fld>
            <a:endParaRPr lang="fr-FR" dirty="0"/>
          </a:p>
        </p:txBody>
      </p:sp>
      <p:sp>
        <p:nvSpPr>
          <p:cNvPr id="10" name="Espace réservé du pied de page 3">
            <a:extLst>
              <a:ext uri="{FF2B5EF4-FFF2-40B4-BE49-F238E27FC236}">
                <a16:creationId xmlns:a16="http://schemas.microsoft.com/office/drawing/2014/main" id="{D348CDA1-B8B1-C202-5D19-C91CAC6EE89A}"/>
              </a:ext>
            </a:extLst>
          </p:cNvPr>
          <p:cNvSpPr>
            <a:spLocks noGrp="1"/>
          </p:cNvSpPr>
          <p:nvPr>
            <p:ph type="ftr" sz="quarter" idx="11"/>
          </p:nvPr>
        </p:nvSpPr>
        <p:spPr>
          <a:xfrm>
            <a:off x="4038600" y="6356350"/>
            <a:ext cx="4114800" cy="365125"/>
          </a:xfrm>
        </p:spPr>
        <p:txBody>
          <a:bodyPr/>
          <a:lstStyle>
            <a:lvl1pPr>
              <a:defRPr>
                <a:solidFill>
                  <a:srgbClr val="DBCB76"/>
                </a:solidFill>
              </a:defRPr>
            </a:lvl1pPr>
          </a:lstStyle>
          <a:p>
            <a:endParaRPr lang="fr-FR" dirty="0"/>
          </a:p>
        </p:txBody>
      </p:sp>
      <p:sp>
        <p:nvSpPr>
          <p:cNvPr id="11" name="Espace réservé du numéro de diapositive 5">
            <a:extLst>
              <a:ext uri="{FF2B5EF4-FFF2-40B4-BE49-F238E27FC236}">
                <a16:creationId xmlns:a16="http://schemas.microsoft.com/office/drawing/2014/main" id="{AC4BA4CA-0F33-620B-501D-FD78A82EFC95}"/>
              </a:ext>
            </a:extLst>
          </p:cNvPr>
          <p:cNvSpPr>
            <a:spLocks noGrp="1"/>
          </p:cNvSpPr>
          <p:nvPr>
            <p:ph type="sldNum" sz="quarter" idx="12"/>
          </p:nvPr>
        </p:nvSpPr>
        <p:spPr>
          <a:xfrm>
            <a:off x="65978" y="6356350"/>
            <a:ext cx="644912" cy="365125"/>
          </a:xfrm>
        </p:spPr>
        <p:txBody>
          <a:bodyPr/>
          <a:lstStyle>
            <a:lvl1pPr>
              <a:defRPr>
                <a:solidFill>
                  <a:srgbClr val="DBCB76"/>
                </a:solidFill>
              </a:defRPr>
            </a:lvl1pPr>
          </a:lstStyle>
          <a:p>
            <a:fld id="{FC372B71-946E-4467-B8F5-BE55E38506F1}" type="slidenum">
              <a:rPr lang="fr-FR" smtClean="0"/>
              <a:t>‹N°›</a:t>
            </a:fld>
            <a:endParaRPr lang="fr-FR" dirty="0"/>
          </a:p>
        </p:txBody>
      </p:sp>
      <p:pic>
        <p:nvPicPr>
          <p:cNvPr id="7" name="Image 6">
            <a:extLst>
              <a:ext uri="{FF2B5EF4-FFF2-40B4-BE49-F238E27FC236}">
                <a16:creationId xmlns:a16="http://schemas.microsoft.com/office/drawing/2014/main" id="{33E509ED-0CD9-013E-9FA2-4333F401EC06}"/>
              </a:ext>
            </a:extLst>
          </p:cNvPr>
          <p:cNvPicPr>
            <a:picLocks noChangeAspect="1"/>
          </p:cNvPicPr>
          <p:nvPr userDrawn="1"/>
        </p:nvPicPr>
        <p:blipFill rotWithShape="1">
          <a:blip r:embed="rId4"/>
          <a:srcRect r="25172"/>
          <a:stretch/>
        </p:blipFill>
        <p:spPr>
          <a:xfrm>
            <a:off x="1" y="6202601"/>
            <a:ext cx="10424374" cy="657365"/>
          </a:xfrm>
          <a:prstGeom prst="rect">
            <a:avLst/>
          </a:prstGeom>
        </p:spPr>
      </p:pic>
    </p:spTree>
    <p:extLst>
      <p:ext uri="{BB962C8B-B14F-4D97-AF65-F5344CB8AC3E}">
        <p14:creationId xmlns:p14="http://schemas.microsoft.com/office/powerpoint/2010/main" val="1289045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8DCA76-D0AD-508D-920B-1ABDB089B335}"/>
              </a:ext>
            </a:extLst>
          </p:cNvPr>
          <p:cNvSpPr>
            <a:spLocks noGrp="1"/>
          </p:cNvSpPr>
          <p:nvPr>
            <p:ph type="title" hasCustomPrompt="1"/>
          </p:nvPr>
        </p:nvSpPr>
        <p:spPr/>
        <p:txBody>
          <a:bodyPr/>
          <a:lstStyle>
            <a:lvl1pPr>
              <a:defRPr spc="-50" baseline="0">
                <a:solidFill>
                  <a:schemeClr val="accent4"/>
                </a:solidFill>
              </a:defRPr>
            </a:lvl1pPr>
          </a:lstStyle>
          <a:p>
            <a:r>
              <a:rPr lang="fr-FR" dirty="0"/>
              <a:t>Titre</a:t>
            </a:r>
          </a:p>
        </p:txBody>
      </p:sp>
      <p:sp>
        <p:nvSpPr>
          <p:cNvPr id="3" name="Espace réservé de la date 2">
            <a:extLst>
              <a:ext uri="{FF2B5EF4-FFF2-40B4-BE49-F238E27FC236}">
                <a16:creationId xmlns:a16="http://schemas.microsoft.com/office/drawing/2014/main" id="{908B83A5-BF77-1632-21C1-5A06CDA2E2CB}"/>
              </a:ext>
            </a:extLst>
          </p:cNvPr>
          <p:cNvSpPr>
            <a:spLocks noGrp="1"/>
          </p:cNvSpPr>
          <p:nvPr>
            <p:ph type="dt" sz="half" idx="10"/>
          </p:nvPr>
        </p:nvSpPr>
        <p:spPr/>
        <p:txBody>
          <a:bodyPr/>
          <a:lstStyle>
            <a:lvl1pPr>
              <a:defRPr>
                <a:solidFill>
                  <a:srgbClr val="DBCB76"/>
                </a:solidFill>
              </a:defRPr>
            </a:lvl1pPr>
          </a:lstStyle>
          <a:p>
            <a:fld id="{992C5D81-D6DC-4EC5-AEBA-20C5E0158FA7}" type="datetimeFigureOut">
              <a:rPr lang="fr-FR" smtClean="0"/>
              <a:t>30/08/2024</a:t>
            </a:fld>
            <a:endParaRPr lang="fr-FR" dirty="0"/>
          </a:p>
        </p:txBody>
      </p:sp>
      <p:sp>
        <p:nvSpPr>
          <p:cNvPr id="4" name="Espace réservé du pied de page 3">
            <a:extLst>
              <a:ext uri="{FF2B5EF4-FFF2-40B4-BE49-F238E27FC236}">
                <a16:creationId xmlns:a16="http://schemas.microsoft.com/office/drawing/2014/main" id="{E83D473B-44EC-38E7-080F-C980D6EAB977}"/>
              </a:ext>
            </a:extLst>
          </p:cNvPr>
          <p:cNvSpPr>
            <a:spLocks noGrp="1"/>
          </p:cNvSpPr>
          <p:nvPr>
            <p:ph type="ftr" sz="quarter" idx="11"/>
          </p:nvPr>
        </p:nvSpPr>
        <p:spPr/>
        <p:txBody>
          <a:bodyPr/>
          <a:lstStyle>
            <a:lvl1pPr>
              <a:defRPr>
                <a:solidFill>
                  <a:srgbClr val="DBCB76"/>
                </a:solidFill>
              </a:defRPr>
            </a:lvl1pPr>
          </a:lstStyle>
          <a:p>
            <a:endParaRPr lang="fr-FR" dirty="0"/>
          </a:p>
        </p:txBody>
      </p:sp>
      <p:sp>
        <p:nvSpPr>
          <p:cNvPr id="6" name="Espace réservé du numéro de diapositive 5">
            <a:extLst>
              <a:ext uri="{FF2B5EF4-FFF2-40B4-BE49-F238E27FC236}">
                <a16:creationId xmlns:a16="http://schemas.microsoft.com/office/drawing/2014/main" id="{1A9A7F4B-5D5D-5621-F525-5E506272E754}"/>
              </a:ext>
            </a:extLst>
          </p:cNvPr>
          <p:cNvSpPr>
            <a:spLocks noGrp="1"/>
          </p:cNvSpPr>
          <p:nvPr>
            <p:ph type="sldNum" sz="quarter" idx="12"/>
          </p:nvPr>
        </p:nvSpPr>
        <p:spPr>
          <a:xfrm>
            <a:off x="65978" y="6356350"/>
            <a:ext cx="644912" cy="365125"/>
          </a:xfrm>
        </p:spPr>
        <p:txBody>
          <a:bodyPr/>
          <a:lstStyle>
            <a:lvl1pPr>
              <a:defRPr>
                <a:solidFill>
                  <a:srgbClr val="DBCB76"/>
                </a:solidFill>
              </a:defRPr>
            </a:lvl1pPr>
          </a:lstStyle>
          <a:p>
            <a:fld id="{FC372B71-946E-4467-B8F5-BE55E38506F1}" type="slidenum">
              <a:rPr lang="fr-FR" smtClean="0"/>
              <a:t>‹N°›</a:t>
            </a:fld>
            <a:endParaRPr lang="fr-FR" dirty="0"/>
          </a:p>
        </p:txBody>
      </p:sp>
      <p:pic>
        <p:nvPicPr>
          <p:cNvPr id="8" name="Image 7">
            <a:extLst>
              <a:ext uri="{FF2B5EF4-FFF2-40B4-BE49-F238E27FC236}">
                <a16:creationId xmlns:a16="http://schemas.microsoft.com/office/drawing/2014/main" id="{7E4DBAF5-0F24-9F75-C939-0521F61027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45404" y="-26967"/>
            <a:ext cx="2059737" cy="1171555"/>
          </a:xfrm>
          <a:prstGeom prst="rect">
            <a:avLst/>
          </a:prstGeom>
        </p:spPr>
      </p:pic>
      <p:pic>
        <p:nvPicPr>
          <p:cNvPr id="9" name="Image 8" descr="Une image contenant capture d’écran, Graphique, Bleu électrique, Police&#10;&#10;Description générée automatiquement">
            <a:extLst>
              <a:ext uri="{FF2B5EF4-FFF2-40B4-BE49-F238E27FC236}">
                <a16:creationId xmlns:a16="http://schemas.microsoft.com/office/drawing/2014/main" id="{FEB83EB2-3292-621E-B5D2-105C09FE04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0347" y="6253962"/>
            <a:ext cx="1126905" cy="604038"/>
          </a:xfrm>
          <a:prstGeom prst="rect">
            <a:avLst/>
          </a:prstGeom>
        </p:spPr>
      </p:pic>
      <p:pic>
        <p:nvPicPr>
          <p:cNvPr id="10" name="Image 9">
            <a:extLst>
              <a:ext uri="{FF2B5EF4-FFF2-40B4-BE49-F238E27FC236}">
                <a16:creationId xmlns:a16="http://schemas.microsoft.com/office/drawing/2014/main" id="{50997F6B-D61E-8FF2-6F3B-20F9ED6F18D4}"/>
              </a:ext>
            </a:extLst>
          </p:cNvPr>
          <p:cNvPicPr>
            <a:picLocks noChangeAspect="1"/>
          </p:cNvPicPr>
          <p:nvPr userDrawn="1"/>
        </p:nvPicPr>
        <p:blipFill rotWithShape="1">
          <a:blip r:embed="rId4"/>
          <a:srcRect r="25172"/>
          <a:stretch/>
        </p:blipFill>
        <p:spPr>
          <a:xfrm>
            <a:off x="1" y="6202601"/>
            <a:ext cx="10790346" cy="657365"/>
          </a:xfrm>
          <a:prstGeom prst="rect">
            <a:avLst/>
          </a:prstGeom>
        </p:spPr>
      </p:pic>
    </p:spTree>
    <p:extLst>
      <p:ext uri="{BB962C8B-B14F-4D97-AF65-F5344CB8AC3E}">
        <p14:creationId xmlns:p14="http://schemas.microsoft.com/office/powerpoint/2010/main" val="672014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00D16-35EB-08DD-17C6-3709DB6EB6F5}"/>
              </a:ext>
            </a:extLst>
          </p:cNvPr>
          <p:cNvSpPr>
            <a:spLocks noGrp="1"/>
          </p:cNvSpPr>
          <p:nvPr>
            <p:ph type="title" hasCustomPrompt="1"/>
          </p:nvPr>
        </p:nvSpPr>
        <p:spPr>
          <a:xfrm>
            <a:off x="839788" y="457200"/>
            <a:ext cx="3932237" cy="1600200"/>
          </a:xfrm>
        </p:spPr>
        <p:txBody>
          <a:bodyPr anchor="b"/>
          <a:lstStyle>
            <a:lvl1pPr>
              <a:defRPr sz="3200" spc="-50" baseline="0">
                <a:solidFill>
                  <a:schemeClr val="accent4"/>
                </a:solidFill>
              </a:defRPr>
            </a:lvl1pPr>
          </a:lstStyle>
          <a:p>
            <a:r>
              <a:rPr lang="fr-FR" dirty="0"/>
              <a:t>Titre</a:t>
            </a:r>
          </a:p>
        </p:txBody>
      </p:sp>
      <p:sp>
        <p:nvSpPr>
          <p:cNvPr id="3" name="Espace réservé du contenu 2">
            <a:extLst>
              <a:ext uri="{FF2B5EF4-FFF2-40B4-BE49-F238E27FC236}">
                <a16:creationId xmlns:a16="http://schemas.microsoft.com/office/drawing/2014/main" id="{F9ADA613-32AB-2989-5859-08D7DCFC18AB}"/>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Liste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a:extLst>
              <a:ext uri="{FF2B5EF4-FFF2-40B4-BE49-F238E27FC236}">
                <a16:creationId xmlns:a16="http://schemas.microsoft.com/office/drawing/2014/main" id="{69345F24-2DA9-C7DB-2235-35BE5A4201DC}"/>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Texte</a:t>
            </a:r>
          </a:p>
        </p:txBody>
      </p:sp>
      <p:pic>
        <p:nvPicPr>
          <p:cNvPr id="9" name="Image 8" descr="Une image contenant capture d’écran, Graphique, Bleu électrique, Police&#10;&#10;Description générée automatiquement">
            <a:extLst>
              <a:ext uri="{FF2B5EF4-FFF2-40B4-BE49-F238E27FC236}">
                <a16:creationId xmlns:a16="http://schemas.microsoft.com/office/drawing/2014/main" id="{D3EA322A-EED1-F283-8E7B-26EE8FDBB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0347" y="6253962"/>
            <a:ext cx="1126905" cy="604038"/>
          </a:xfrm>
          <a:prstGeom prst="rect">
            <a:avLst/>
          </a:prstGeom>
        </p:spPr>
      </p:pic>
      <p:pic>
        <p:nvPicPr>
          <p:cNvPr id="10" name="Image 9">
            <a:extLst>
              <a:ext uri="{FF2B5EF4-FFF2-40B4-BE49-F238E27FC236}">
                <a16:creationId xmlns:a16="http://schemas.microsoft.com/office/drawing/2014/main" id="{9E9EF308-65DA-196F-FA72-37E2B6AFAD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45404" y="-26967"/>
            <a:ext cx="2059737" cy="1171555"/>
          </a:xfrm>
          <a:prstGeom prst="rect">
            <a:avLst/>
          </a:prstGeom>
        </p:spPr>
      </p:pic>
      <p:sp>
        <p:nvSpPr>
          <p:cNvPr id="7" name="Espace réservé de la date 2">
            <a:extLst>
              <a:ext uri="{FF2B5EF4-FFF2-40B4-BE49-F238E27FC236}">
                <a16:creationId xmlns:a16="http://schemas.microsoft.com/office/drawing/2014/main" id="{131FB05D-5B41-3288-2739-7AE768914D00}"/>
              </a:ext>
            </a:extLst>
          </p:cNvPr>
          <p:cNvSpPr>
            <a:spLocks noGrp="1"/>
          </p:cNvSpPr>
          <p:nvPr>
            <p:ph type="dt" sz="half" idx="10"/>
          </p:nvPr>
        </p:nvSpPr>
        <p:spPr>
          <a:xfrm>
            <a:off x="838200" y="6356350"/>
            <a:ext cx="2743200" cy="365125"/>
          </a:xfrm>
        </p:spPr>
        <p:txBody>
          <a:bodyPr/>
          <a:lstStyle>
            <a:lvl1pPr>
              <a:defRPr>
                <a:solidFill>
                  <a:srgbClr val="DBCB76"/>
                </a:solidFill>
              </a:defRPr>
            </a:lvl1pPr>
          </a:lstStyle>
          <a:p>
            <a:fld id="{992C5D81-D6DC-4EC5-AEBA-20C5E0158FA7}" type="datetimeFigureOut">
              <a:rPr lang="fr-FR" smtClean="0"/>
              <a:t>30/08/2024</a:t>
            </a:fld>
            <a:endParaRPr lang="fr-FR" dirty="0"/>
          </a:p>
        </p:txBody>
      </p:sp>
      <p:sp>
        <p:nvSpPr>
          <p:cNvPr id="12" name="Espace réservé du pied de page 3">
            <a:extLst>
              <a:ext uri="{FF2B5EF4-FFF2-40B4-BE49-F238E27FC236}">
                <a16:creationId xmlns:a16="http://schemas.microsoft.com/office/drawing/2014/main" id="{63B13364-A233-FA38-8066-2914BF26846F}"/>
              </a:ext>
            </a:extLst>
          </p:cNvPr>
          <p:cNvSpPr>
            <a:spLocks noGrp="1"/>
          </p:cNvSpPr>
          <p:nvPr>
            <p:ph type="ftr" sz="quarter" idx="11"/>
          </p:nvPr>
        </p:nvSpPr>
        <p:spPr>
          <a:xfrm>
            <a:off x="4038600" y="6356350"/>
            <a:ext cx="4114800" cy="365125"/>
          </a:xfrm>
        </p:spPr>
        <p:txBody>
          <a:bodyPr/>
          <a:lstStyle>
            <a:lvl1pPr>
              <a:defRPr>
                <a:solidFill>
                  <a:srgbClr val="DBCB76"/>
                </a:solidFill>
              </a:defRPr>
            </a:lvl1pPr>
          </a:lstStyle>
          <a:p>
            <a:endParaRPr lang="fr-FR" dirty="0"/>
          </a:p>
        </p:txBody>
      </p:sp>
      <p:sp>
        <p:nvSpPr>
          <p:cNvPr id="13" name="Espace réservé du numéro de diapositive 5">
            <a:extLst>
              <a:ext uri="{FF2B5EF4-FFF2-40B4-BE49-F238E27FC236}">
                <a16:creationId xmlns:a16="http://schemas.microsoft.com/office/drawing/2014/main" id="{86530C6F-9AE2-E4DE-D306-28461D70F184}"/>
              </a:ext>
            </a:extLst>
          </p:cNvPr>
          <p:cNvSpPr>
            <a:spLocks noGrp="1"/>
          </p:cNvSpPr>
          <p:nvPr>
            <p:ph type="sldNum" sz="quarter" idx="12"/>
          </p:nvPr>
        </p:nvSpPr>
        <p:spPr>
          <a:xfrm>
            <a:off x="65978" y="6356350"/>
            <a:ext cx="644912" cy="365125"/>
          </a:xfrm>
        </p:spPr>
        <p:txBody>
          <a:bodyPr/>
          <a:lstStyle>
            <a:lvl1pPr>
              <a:defRPr>
                <a:solidFill>
                  <a:srgbClr val="DBCB76"/>
                </a:solidFill>
              </a:defRPr>
            </a:lvl1pPr>
          </a:lstStyle>
          <a:p>
            <a:fld id="{FC372B71-946E-4467-B8F5-BE55E38506F1}" type="slidenum">
              <a:rPr lang="fr-FR" smtClean="0"/>
              <a:t>‹N°›</a:t>
            </a:fld>
            <a:endParaRPr lang="fr-FR" dirty="0"/>
          </a:p>
        </p:txBody>
      </p:sp>
      <p:pic>
        <p:nvPicPr>
          <p:cNvPr id="5" name="Image 4">
            <a:extLst>
              <a:ext uri="{FF2B5EF4-FFF2-40B4-BE49-F238E27FC236}">
                <a16:creationId xmlns:a16="http://schemas.microsoft.com/office/drawing/2014/main" id="{E9F02D3D-17B3-0ADA-402F-B9F6F34AF2BA}"/>
              </a:ext>
            </a:extLst>
          </p:cNvPr>
          <p:cNvPicPr>
            <a:picLocks noChangeAspect="1"/>
          </p:cNvPicPr>
          <p:nvPr userDrawn="1"/>
        </p:nvPicPr>
        <p:blipFill rotWithShape="1">
          <a:blip r:embed="rId4"/>
          <a:srcRect r="25172"/>
          <a:stretch/>
        </p:blipFill>
        <p:spPr>
          <a:xfrm>
            <a:off x="1" y="6202601"/>
            <a:ext cx="10790346" cy="657365"/>
          </a:xfrm>
          <a:prstGeom prst="rect">
            <a:avLst/>
          </a:prstGeom>
        </p:spPr>
      </p:pic>
    </p:spTree>
    <p:extLst>
      <p:ext uri="{BB962C8B-B14F-4D97-AF65-F5344CB8AC3E}">
        <p14:creationId xmlns:p14="http://schemas.microsoft.com/office/powerpoint/2010/main" val="2919159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AB814-B2DE-C3E3-3547-4FC2C27BC725}"/>
              </a:ext>
            </a:extLst>
          </p:cNvPr>
          <p:cNvSpPr>
            <a:spLocks noGrp="1"/>
          </p:cNvSpPr>
          <p:nvPr>
            <p:ph type="title" hasCustomPrompt="1"/>
          </p:nvPr>
        </p:nvSpPr>
        <p:spPr>
          <a:xfrm>
            <a:off x="839788" y="457200"/>
            <a:ext cx="3932237" cy="1600200"/>
          </a:xfrm>
        </p:spPr>
        <p:txBody>
          <a:bodyPr anchor="b"/>
          <a:lstStyle>
            <a:lvl1pPr>
              <a:defRPr sz="3200">
                <a:solidFill>
                  <a:schemeClr val="accent4"/>
                </a:solidFill>
              </a:defRPr>
            </a:lvl1pPr>
          </a:lstStyle>
          <a:p>
            <a:r>
              <a:rPr lang="fr-FR" dirty="0"/>
              <a:t>Titre</a:t>
            </a:r>
          </a:p>
        </p:txBody>
      </p:sp>
      <p:sp>
        <p:nvSpPr>
          <p:cNvPr id="4" name="Espace réservé du texte 3">
            <a:extLst>
              <a:ext uri="{FF2B5EF4-FFF2-40B4-BE49-F238E27FC236}">
                <a16:creationId xmlns:a16="http://schemas.microsoft.com/office/drawing/2014/main" id="{FFD2B169-5D52-C6FD-CEB8-C20380615899}"/>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Texte</a:t>
            </a:r>
          </a:p>
        </p:txBody>
      </p:sp>
      <p:pic>
        <p:nvPicPr>
          <p:cNvPr id="10" name="Image 9">
            <a:extLst>
              <a:ext uri="{FF2B5EF4-FFF2-40B4-BE49-F238E27FC236}">
                <a16:creationId xmlns:a16="http://schemas.microsoft.com/office/drawing/2014/main" id="{9F6EFD2A-FEC4-8A67-70B1-DF799AB8D8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45404" y="-26967"/>
            <a:ext cx="2059737" cy="1171555"/>
          </a:xfrm>
          <a:prstGeom prst="rect">
            <a:avLst/>
          </a:prstGeom>
        </p:spPr>
      </p:pic>
      <p:sp>
        <p:nvSpPr>
          <p:cNvPr id="7" name="Espace réservé de la date 2">
            <a:extLst>
              <a:ext uri="{FF2B5EF4-FFF2-40B4-BE49-F238E27FC236}">
                <a16:creationId xmlns:a16="http://schemas.microsoft.com/office/drawing/2014/main" id="{6716E72F-86EC-E297-D673-2DC08B17494C}"/>
              </a:ext>
            </a:extLst>
          </p:cNvPr>
          <p:cNvSpPr>
            <a:spLocks noGrp="1"/>
          </p:cNvSpPr>
          <p:nvPr>
            <p:ph type="dt" sz="half" idx="10"/>
          </p:nvPr>
        </p:nvSpPr>
        <p:spPr>
          <a:xfrm>
            <a:off x="838200" y="6356350"/>
            <a:ext cx="2743200" cy="365125"/>
          </a:xfrm>
        </p:spPr>
        <p:txBody>
          <a:bodyPr/>
          <a:lstStyle>
            <a:lvl1pPr>
              <a:defRPr>
                <a:solidFill>
                  <a:srgbClr val="DBCB76"/>
                </a:solidFill>
              </a:defRPr>
            </a:lvl1pPr>
          </a:lstStyle>
          <a:p>
            <a:fld id="{992C5D81-D6DC-4EC5-AEBA-20C5E0158FA7}" type="datetimeFigureOut">
              <a:rPr lang="fr-FR" smtClean="0"/>
              <a:t>30/08/2024</a:t>
            </a:fld>
            <a:endParaRPr lang="fr-FR" dirty="0"/>
          </a:p>
        </p:txBody>
      </p:sp>
      <p:sp>
        <p:nvSpPr>
          <p:cNvPr id="11" name="Espace réservé du pied de page 3">
            <a:extLst>
              <a:ext uri="{FF2B5EF4-FFF2-40B4-BE49-F238E27FC236}">
                <a16:creationId xmlns:a16="http://schemas.microsoft.com/office/drawing/2014/main" id="{5A7BAC70-1B34-85CC-B750-262861B01102}"/>
              </a:ext>
            </a:extLst>
          </p:cNvPr>
          <p:cNvSpPr>
            <a:spLocks noGrp="1"/>
          </p:cNvSpPr>
          <p:nvPr>
            <p:ph type="ftr" sz="quarter" idx="11"/>
          </p:nvPr>
        </p:nvSpPr>
        <p:spPr>
          <a:xfrm>
            <a:off x="4038600" y="6356350"/>
            <a:ext cx="4114800" cy="365125"/>
          </a:xfrm>
        </p:spPr>
        <p:txBody>
          <a:bodyPr/>
          <a:lstStyle>
            <a:lvl1pPr>
              <a:defRPr>
                <a:solidFill>
                  <a:srgbClr val="DBCB76"/>
                </a:solidFill>
              </a:defRPr>
            </a:lvl1pPr>
          </a:lstStyle>
          <a:p>
            <a:endParaRPr lang="fr-FR" dirty="0"/>
          </a:p>
        </p:txBody>
      </p:sp>
      <p:sp>
        <p:nvSpPr>
          <p:cNvPr id="13" name="Espace réservé du numéro de diapositive 5">
            <a:extLst>
              <a:ext uri="{FF2B5EF4-FFF2-40B4-BE49-F238E27FC236}">
                <a16:creationId xmlns:a16="http://schemas.microsoft.com/office/drawing/2014/main" id="{353A900E-8665-8CE0-6037-7E5BD4B77408}"/>
              </a:ext>
            </a:extLst>
          </p:cNvPr>
          <p:cNvSpPr>
            <a:spLocks noGrp="1"/>
          </p:cNvSpPr>
          <p:nvPr>
            <p:ph type="sldNum" sz="quarter" idx="12"/>
          </p:nvPr>
        </p:nvSpPr>
        <p:spPr>
          <a:xfrm>
            <a:off x="65978" y="6356350"/>
            <a:ext cx="644912" cy="365125"/>
          </a:xfrm>
        </p:spPr>
        <p:txBody>
          <a:bodyPr/>
          <a:lstStyle>
            <a:lvl1pPr>
              <a:defRPr>
                <a:solidFill>
                  <a:srgbClr val="DBCB76"/>
                </a:solidFill>
              </a:defRPr>
            </a:lvl1pPr>
          </a:lstStyle>
          <a:p>
            <a:fld id="{FC372B71-946E-4467-B8F5-BE55E38506F1}" type="slidenum">
              <a:rPr lang="fr-FR" smtClean="0"/>
              <a:t>‹N°›</a:t>
            </a:fld>
            <a:endParaRPr lang="fr-FR" dirty="0"/>
          </a:p>
        </p:txBody>
      </p:sp>
      <p:sp>
        <p:nvSpPr>
          <p:cNvPr id="15" name="Espace réservé pour une image  14">
            <a:extLst>
              <a:ext uri="{FF2B5EF4-FFF2-40B4-BE49-F238E27FC236}">
                <a16:creationId xmlns:a16="http://schemas.microsoft.com/office/drawing/2014/main" id="{5730197A-3BED-6CF4-B9E7-45BD9112BAAA}"/>
              </a:ext>
            </a:extLst>
          </p:cNvPr>
          <p:cNvSpPr>
            <a:spLocks noGrp="1"/>
          </p:cNvSpPr>
          <p:nvPr>
            <p:ph type="pic" sz="quarter" idx="13" hasCustomPrompt="1"/>
          </p:nvPr>
        </p:nvSpPr>
        <p:spPr>
          <a:xfrm>
            <a:off x="5196124" y="986183"/>
            <a:ext cx="5988050" cy="5029200"/>
          </a:xfrm>
        </p:spPr>
        <p:txBody>
          <a:bodyPr anchor="ctr" anchorCtr="0"/>
          <a:lstStyle>
            <a:lvl1pPr marL="0" indent="0" algn="ctr">
              <a:buNone/>
              <a:defRPr>
                <a:solidFill>
                  <a:srgbClr val="DBCB76"/>
                </a:solidFill>
              </a:defRPr>
            </a:lvl1pPr>
          </a:lstStyle>
          <a:p>
            <a:r>
              <a:rPr lang="fr-FR" dirty="0"/>
              <a:t>image</a:t>
            </a:r>
          </a:p>
        </p:txBody>
      </p:sp>
      <p:pic>
        <p:nvPicPr>
          <p:cNvPr id="5" name="Image 4" descr="Une image contenant capture d’écran, Graphique, Bleu électrique, Police&#10;&#10;Description générée automatiquement">
            <a:extLst>
              <a:ext uri="{FF2B5EF4-FFF2-40B4-BE49-F238E27FC236}">
                <a16:creationId xmlns:a16="http://schemas.microsoft.com/office/drawing/2014/main" id="{B94D12E5-FD09-80A3-126D-09E45DDDFF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0347" y="6253962"/>
            <a:ext cx="1126905" cy="604038"/>
          </a:xfrm>
          <a:prstGeom prst="rect">
            <a:avLst/>
          </a:prstGeom>
        </p:spPr>
      </p:pic>
      <p:pic>
        <p:nvPicPr>
          <p:cNvPr id="6" name="Image 5">
            <a:extLst>
              <a:ext uri="{FF2B5EF4-FFF2-40B4-BE49-F238E27FC236}">
                <a16:creationId xmlns:a16="http://schemas.microsoft.com/office/drawing/2014/main" id="{B0A59F49-00B0-2C15-8BE8-81511A5A2360}"/>
              </a:ext>
            </a:extLst>
          </p:cNvPr>
          <p:cNvPicPr>
            <a:picLocks noChangeAspect="1"/>
          </p:cNvPicPr>
          <p:nvPr userDrawn="1"/>
        </p:nvPicPr>
        <p:blipFill rotWithShape="1">
          <a:blip r:embed="rId4"/>
          <a:srcRect r="25172"/>
          <a:stretch/>
        </p:blipFill>
        <p:spPr>
          <a:xfrm>
            <a:off x="1" y="6202601"/>
            <a:ext cx="10790346" cy="657365"/>
          </a:xfrm>
          <a:prstGeom prst="rect">
            <a:avLst/>
          </a:prstGeom>
        </p:spPr>
      </p:pic>
    </p:spTree>
    <p:extLst>
      <p:ext uri="{BB962C8B-B14F-4D97-AF65-F5344CB8AC3E}">
        <p14:creationId xmlns:p14="http://schemas.microsoft.com/office/powerpoint/2010/main" val="28356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F030D0F-703B-F1F8-0D06-3486565A26FC}"/>
              </a:ext>
            </a:extLst>
          </p:cNvPr>
          <p:cNvSpPr>
            <a:spLocks noGrp="1"/>
          </p:cNvSpPr>
          <p:nvPr>
            <p:ph type="dt" sz="half" idx="10"/>
          </p:nvPr>
        </p:nvSpPr>
        <p:spPr/>
        <p:txBody>
          <a:bodyPr/>
          <a:lstStyle>
            <a:lvl1pPr>
              <a:defRPr b="1">
                <a:solidFill>
                  <a:schemeClr val="bg1"/>
                </a:solidFill>
              </a:defRPr>
            </a:lvl1pPr>
          </a:lstStyle>
          <a:p>
            <a:fld id="{992C5D81-D6DC-4EC5-AEBA-20C5E0158FA7}" type="datetimeFigureOut">
              <a:rPr lang="fr-FR" smtClean="0"/>
              <a:t>30/08/2024</a:t>
            </a:fld>
            <a:endParaRPr lang="fr-FR" dirty="0"/>
          </a:p>
        </p:txBody>
      </p:sp>
      <p:pic>
        <p:nvPicPr>
          <p:cNvPr id="7" name="Image 6">
            <a:extLst>
              <a:ext uri="{FF2B5EF4-FFF2-40B4-BE49-F238E27FC236}">
                <a16:creationId xmlns:a16="http://schemas.microsoft.com/office/drawing/2014/main" id="{019F3873-F097-509C-34A7-B1B9BBC948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45404" y="-26967"/>
            <a:ext cx="2059737" cy="1171555"/>
          </a:xfrm>
          <a:prstGeom prst="rect">
            <a:avLst/>
          </a:prstGeom>
        </p:spPr>
      </p:pic>
      <p:pic>
        <p:nvPicPr>
          <p:cNvPr id="4" name="Image 3" descr="Une image contenant capture d’écran, Graphique, Bleu électrique, Police&#10;&#10;Description générée automatiquement">
            <a:extLst>
              <a:ext uri="{FF2B5EF4-FFF2-40B4-BE49-F238E27FC236}">
                <a16:creationId xmlns:a16="http://schemas.microsoft.com/office/drawing/2014/main" id="{13726762-30C1-6660-2259-0C266CBA0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90347" y="6253962"/>
            <a:ext cx="1126905" cy="604038"/>
          </a:xfrm>
          <a:prstGeom prst="rect">
            <a:avLst/>
          </a:prstGeom>
        </p:spPr>
      </p:pic>
      <p:pic>
        <p:nvPicPr>
          <p:cNvPr id="5" name="Image 4">
            <a:extLst>
              <a:ext uri="{FF2B5EF4-FFF2-40B4-BE49-F238E27FC236}">
                <a16:creationId xmlns:a16="http://schemas.microsoft.com/office/drawing/2014/main" id="{00BDD159-5B28-AFDE-0F6C-F017A8E257F3}"/>
              </a:ext>
            </a:extLst>
          </p:cNvPr>
          <p:cNvPicPr>
            <a:picLocks noChangeAspect="1"/>
          </p:cNvPicPr>
          <p:nvPr userDrawn="1"/>
        </p:nvPicPr>
        <p:blipFill rotWithShape="1">
          <a:blip r:embed="rId4"/>
          <a:srcRect r="25172"/>
          <a:stretch/>
        </p:blipFill>
        <p:spPr>
          <a:xfrm>
            <a:off x="1" y="6202601"/>
            <a:ext cx="10790346" cy="657365"/>
          </a:xfrm>
          <a:prstGeom prst="rect">
            <a:avLst/>
          </a:prstGeom>
        </p:spPr>
      </p:pic>
    </p:spTree>
    <p:extLst>
      <p:ext uri="{BB962C8B-B14F-4D97-AF65-F5344CB8AC3E}">
        <p14:creationId xmlns:p14="http://schemas.microsoft.com/office/powerpoint/2010/main" val="82384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8D17E5E-915C-87B4-65BB-B2EAE1CA4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F759ECE-B87E-4467-18A2-6CDBDE73B4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DEDB24-2805-949E-DE47-2229BFD33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2C5D81-D6DC-4EC5-AEBA-20C5E0158FA7}" type="datetimeFigureOut">
              <a:rPr lang="fr-FR" smtClean="0"/>
              <a:t>30/08/2024</a:t>
            </a:fld>
            <a:endParaRPr lang="fr-FR" dirty="0"/>
          </a:p>
        </p:txBody>
      </p:sp>
      <p:sp>
        <p:nvSpPr>
          <p:cNvPr id="5" name="Espace réservé du pied de page 4">
            <a:extLst>
              <a:ext uri="{FF2B5EF4-FFF2-40B4-BE49-F238E27FC236}">
                <a16:creationId xmlns:a16="http://schemas.microsoft.com/office/drawing/2014/main" id="{474DF77A-8C22-E610-495C-A8212B7588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7EA717E8-71E7-9D08-5B06-B05A07101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372B71-946E-4467-B8F5-BE55E38506F1}" type="slidenum">
              <a:rPr lang="fr-FR" smtClean="0"/>
              <a:t>‹N°›</a:t>
            </a:fld>
            <a:endParaRPr lang="fr-FR" dirty="0"/>
          </a:p>
        </p:txBody>
      </p:sp>
    </p:spTree>
    <p:extLst>
      <p:ext uri="{BB962C8B-B14F-4D97-AF65-F5344CB8AC3E}">
        <p14:creationId xmlns:p14="http://schemas.microsoft.com/office/powerpoint/2010/main" val="750958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cid:image008.png@01DAD8FA.C3702060"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79203A5-0C3C-C0E4-6A04-48BD9E2B350C}"/>
              </a:ext>
            </a:extLst>
          </p:cNvPr>
          <p:cNvSpPr>
            <a:spLocks noGrp="1"/>
          </p:cNvSpPr>
          <p:nvPr>
            <p:ph type="title"/>
          </p:nvPr>
        </p:nvSpPr>
        <p:spPr>
          <a:xfrm>
            <a:off x="1524000" y="2842513"/>
            <a:ext cx="9144000" cy="2387600"/>
          </a:xfrm>
        </p:spPr>
        <p:txBody>
          <a:bodyPr>
            <a:normAutofit/>
          </a:bodyPr>
          <a:lstStyle/>
          <a:p>
            <a:r>
              <a:rPr lang="en-GB" dirty="0"/>
              <a:t>PROJECT: </a:t>
            </a:r>
            <a:br>
              <a:rPr lang="en-GB" dirty="0"/>
            </a:br>
            <a:r>
              <a:rPr lang="en-GB" dirty="0"/>
              <a:t>Tricoflex Sustainable range</a:t>
            </a:r>
          </a:p>
        </p:txBody>
      </p:sp>
    </p:spTree>
    <p:extLst>
      <p:ext uri="{BB962C8B-B14F-4D97-AF65-F5344CB8AC3E}">
        <p14:creationId xmlns:p14="http://schemas.microsoft.com/office/powerpoint/2010/main" val="2084050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91FFE-AB54-470B-5E0A-312F386A3C9F}"/>
              </a:ext>
            </a:extLst>
          </p:cNvPr>
          <p:cNvSpPr>
            <a:spLocks noGrp="1"/>
          </p:cNvSpPr>
          <p:nvPr>
            <p:ph type="title"/>
          </p:nvPr>
        </p:nvSpPr>
        <p:spPr>
          <a:xfrm>
            <a:off x="9779" y="2438400"/>
            <a:ext cx="3401378" cy="1320800"/>
          </a:xfrm>
        </p:spPr>
        <p:txBody>
          <a:bodyPr>
            <a:noAutofit/>
          </a:bodyPr>
          <a:lstStyle/>
          <a:p>
            <a:r>
              <a:rPr lang="en-GB" sz="3000" dirty="0">
                <a:solidFill>
                  <a:schemeClr val="accent1"/>
                </a:solidFill>
              </a:rPr>
              <a:t>Tricoflex : </a:t>
            </a:r>
            <a:br>
              <a:rPr lang="en-GB" sz="3000" dirty="0">
                <a:solidFill>
                  <a:schemeClr val="accent1"/>
                </a:solidFill>
              </a:rPr>
            </a:br>
            <a:br>
              <a:rPr lang="en-GB" sz="3000" dirty="0">
                <a:solidFill>
                  <a:schemeClr val="accent1"/>
                </a:solidFill>
              </a:rPr>
            </a:br>
            <a:r>
              <a:rPr lang="en-GB" sz="3000" dirty="0">
                <a:solidFill>
                  <a:schemeClr val="accent1"/>
                </a:solidFill>
              </a:rPr>
              <a:t>Expertise and CSR Commitment</a:t>
            </a:r>
          </a:p>
        </p:txBody>
      </p:sp>
      <p:graphicFrame>
        <p:nvGraphicFramePr>
          <p:cNvPr id="4" name="Sous-titre 2">
            <a:extLst>
              <a:ext uri="{FF2B5EF4-FFF2-40B4-BE49-F238E27FC236}">
                <a16:creationId xmlns:a16="http://schemas.microsoft.com/office/drawing/2014/main" id="{E6B19737-B942-0563-DE88-0F029A75189F}"/>
              </a:ext>
            </a:extLst>
          </p:cNvPr>
          <p:cNvGraphicFramePr>
            <a:graphicFrameLocks noGrp="1"/>
          </p:cNvGraphicFramePr>
          <p:nvPr>
            <p:ph idx="1"/>
            <p:extLst>
              <p:ext uri="{D42A27DB-BD31-4B8C-83A1-F6EECF244321}">
                <p14:modId xmlns:p14="http://schemas.microsoft.com/office/powerpoint/2010/main" val="2076243609"/>
              </p:ext>
            </p:extLst>
          </p:nvPr>
        </p:nvGraphicFramePr>
        <p:xfrm>
          <a:off x="2944434" y="104545"/>
          <a:ext cx="6923466" cy="6416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646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918331-6374-FD93-AD52-73C619052A71}"/>
              </a:ext>
            </a:extLst>
          </p:cNvPr>
          <p:cNvSpPr>
            <a:spLocks noGrp="1"/>
          </p:cNvSpPr>
          <p:nvPr>
            <p:ph type="title"/>
          </p:nvPr>
        </p:nvSpPr>
        <p:spPr>
          <a:xfrm>
            <a:off x="5764691" y="2710682"/>
            <a:ext cx="5503672" cy="1325563"/>
          </a:xfrm>
        </p:spPr>
        <p:txBody>
          <a:bodyPr>
            <a:noAutofit/>
          </a:bodyPr>
          <a:lstStyle/>
          <a:p>
            <a:r>
              <a:rPr lang="en-GB" sz="2400" dirty="0">
                <a:solidFill>
                  <a:schemeClr val="tx2">
                    <a:lumMod val="90000"/>
                    <a:lumOff val="10000"/>
                  </a:schemeClr>
                </a:solidFill>
                <a:latin typeface="+mn-lt"/>
              </a:rPr>
              <a:t>For more than 35 years, Tricoflex has been an </a:t>
            </a:r>
            <a:r>
              <a:rPr lang="en-GB" sz="2400" b="1" dirty="0">
                <a:solidFill>
                  <a:schemeClr val="tx2">
                    <a:lumMod val="90000"/>
                    <a:lumOff val="10000"/>
                  </a:schemeClr>
                </a:solidFill>
                <a:latin typeface="+mn-lt"/>
              </a:rPr>
              <a:t>environmentally responsible</a:t>
            </a:r>
            <a:r>
              <a:rPr lang="en-GB" sz="2400" dirty="0">
                <a:solidFill>
                  <a:schemeClr val="tx2">
                    <a:lumMod val="90000"/>
                    <a:lumOff val="10000"/>
                  </a:schemeClr>
                </a:solidFill>
                <a:latin typeface="+mn-lt"/>
              </a:rPr>
              <a:t> company.</a:t>
            </a:r>
            <a:br>
              <a:rPr lang="en-GB" sz="2400" dirty="0">
                <a:solidFill>
                  <a:schemeClr val="tx2">
                    <a:lumMod val="90000"/>
                    <a:lumOff val="10000"/>
                  </a:schemeClr>
                </a:solidFill>
                <a:latin typeface="+mn-lt"/>
              </a:rPr>
            </a:br>
            <a:r>
              <a:rPr lang="en-GB" sz="2400" dirty="0">
                <a:solidFill>
                  <a:schemeClr val="tx2">
                    <a:lumMod val="90000"/>
                    <a:lumOff val="10000"/>
                  </a:schemeClr>
                </a:solidFill>
                <a:latin typeface="+mn-lt"/>
              </a:rPr>
              <a:t> </a:t>
            </a:r>
            <a:br>
              <a:rPr lang="en-GB" sz="2400" dirty="0">
                <a:solidFill>
                  <a:schemeClr val="tx2">
                    <a:lumMod val="90000"/>
                    <a:lumOff val="10000"/>
                  </a:schemeClr>
                </a:solidFill>
                <a:latin typeface="+mn-lt"/>
              </a:rPr>
            </a:br>
            <a:r>
              <a:rPr lang="en-GB" sz="2400" dirty="0">
                <a:solidFill>
                  <a:schemeClr val="tx2">
                    <a:lumMod val="90000"/>
                    <a:lumOff val="10000"/>
                  </a:schemeClr>
                </a:solidFill>
                <a:latin typeface="+mn-lt"/>
              </a:rPr>
              <a:t>It sorts, recycles and repurposes its waste. </a:t>
            </a:r>
            <a:br>
              <a:rPr lang="en-GB" sz="2400" dirty="0">
                <a:solidFill>
                  <a:schemeClr val="tx2">
                    <a:lumMod val="90000"/>
                    <a:lumOff val="10000"/>
                  </a:schemeClr>
                </a:solidFill>
                <a:latin typeface="+mn-lt"/>
              </a:rPr>
            </a:br>
            <a:r>
              <a:rPr lang="en-GB" sz="2400" dirty="0">
                <a:solidFill>
                  <a:schemeClr val="tx2">
                    <a:lumMod val="90000"/>
                    <a:lumOff val="10000"/>
                  </a:schemeClr>
                </a:solidFill>
                <a:latin typeface="+mn-lt"/>
              </a:rPr>
              <a:t>
</a:t>
            </a:r>
            <a:r>
              <a:rPr lang="en-GB" sz="2400" b="1" dirty="0">
                <a:solidFill>
                  <a:schemeClr val="tx2">
                    <a:lumMod val="90000"/>
                    <a:lumOff val="10000"/>
                  </a:schemeClr>
                </a:solidFill>
                <a:latin typeface="+mn-lt"/>
              </a:rPr>
              <a:t>Tricoflex strives to lower its greenhouse gas emissions in response to climate change challenges.</a:t>
            </a:r>
            <a:endParaRPr lang="fr-FR" sz="2400" b="1" dirty="0">
              <a:solidFill>
                <a:schemeClr val="tx2">
                  <a:lumMod val="90000"/>
                  <a:lumOff val="10000"/>
                </a:schemeClr>
              </a:solidFill>
              <a:latin typeface="+mn-lt"/>
            </a:endParaRPr>
          </a:p>
        </p:txBody>
      </p:sp>
      <p:pic>
        <p:nvPicPr>
          <p:cNvPr id="66" name="Image 65">
            <a:extLst>
              <a:ext uri="{FF2B5EF4-FFF2-40B4-BE49-F238E27FC236}">
                <a16:creationId xmlns:a16="http://schemas.microsoft.com/office/drawing/2014/main" id="{7D8A58D7-77E0-B908-9F78-FA9472569987}"/>
              </a:ext>
            </a:extLst>
          </p:cNvPr>
          <p:cNvPicPr>
            <a:picLocks noChangeAspect="1"/>
          </p:cNvPicPr>
          <p:nvPr/>
        </p:nvPicPr>
        <p:blipFill rotWithShape="1">
          <a:blip r:embed="rId2"/>
          <a:srcRect t="27558" b="2192"/>
          <a:stretch/>
        </p:blipFill>
        <p:spPr>
          <a:xfrm>
            <a:off x="-12301" y="2997200"/>
            <a:ext cx="5421894" cy="3861899"/>
          </a:xfrm>
          <a:custGeom>
            <a:avLst/>
            <a:gdLst/>
            <a:ahLst/>
            <a:cxnLst/>
            <a:rect l="l" t="t" r="r" b="b"/>
            <a:pathLst>
              <a:path w="5717617" h="4239166">
                <a:moveTo>
                  <a:pt x="440944" y="0"/>
                </a:moveTo>
                <a:lnTo>
                  <a:pt x="5717617" y="0"/>
                </a:lnTo>
                <a:lnTo>
                  <a:pt x="5084413" y="4239166"/>
                </a:lnTo>
                <a:lnTo>
                  <a:pt x="0" y="4239166"/>
                </a:lnTo>
                <a:lnTo>
                  <a:pt x="0" y="2965186"/>
                </a:lnTo>
                <a:close/>
              </a:path>
            </a:pathLst>
          </a:custGeom>
        </p:spPr>
      </p:pic>
      <p:sp>
        <p:nvSpPr>
          <p:cNvPr id="12" name="ZoneTexte 11">
            <a:extLst>
              <a:ext uri="{FF2B5EF4-FFF2-40B4-BE49-F238E27FC236}">
                <a16:creationId xmlns:a16="http://schemas.microsoft.com/office/drawing/2014/main" id="{62E08D68-A56B-FA88-1718-71A1A351B42E}"/>
              </a:ext>
            </a:extLst>
          </p:cNvPr>
          <p:cNvSpPr txBox="1"/>
          <p:nvPr/>
        </p:nvSpPr>
        <p:spPr>
          <a:xfrm>
            <a:off x="5764691" y="5490358"/>
            <a:ext cx="6046309" cy="787075"/>
          </a:xfrm>
          <a:prstGeom prst="rect">
            <a:avLst/>
          </a:prstGeom>
        </p:spPr>
        <p:txBody>
          <a:bodyPr vert="horz" lIns="91440" tIns="45720" rIns="91440" bIns="45720" rtlCol="0" anchor="b">
            <a:noAutofit/>
          </a:bodyPr>
          <a:lstStyle>
            <a:lvl1pPr>
              <a:lnSpc>
                <a:spcPct val="90000"/>
              </a:lnSpc>
              <a:spcBef>
                <a:spcPct val="0"/>
              </a:spcBef>
              <a:buNone/>
              <a:defRPr sz="2400">
                <a:solidFill>
                  <a:schemeClr val="accent4"/>
                </a:solidFill>
                <a:latin typeface="+mj-lt"/>
                <a:ea typeface="+mj-ea"/>
                <a:cs typeface="+mj-cs"/>
              </a:defRPr>
            </a:lvl1pPr>
          </a:lstStyle>
          <a:p>
            <a:r>
              <a:rPr lang="en-GB" b="1" dirty="0"/>
              <a:t>Our goal: Develop a new range of hoses made from a minimum of 90% recycled plastic materials.</a:t>
            </a:r>
            <a:endParaRPr lang="fr-FR" b="1" dirty="0"/>
          </a:p>
        </p:txBody>
      </p:sp>
      <p:pic>
        <p:nvPicPr>
          <p:cNvPr id="86" name="Image 85">
            <a:extLst>
              <a:ext uri="{FF2B5EF4-FFF2-40B4-BE49-F238E27FC236}">
                <a16:creationId xmlns:a16="http://schemas.microsoft.com/office/drawing/2014/main" id="{7D7A9230-CE1B-8205-25A8-61D6B390D4AF}"/>
              </a:ext>
            </a:extLst>
          </p:cNvPr>
          <p:cNvPicPr>
            <a:picLocks noChangeAspect="1"/>
          </p:cNvPicPr>
          <p:nvPr/>
        </p:nvPicPr>
        <p:blipFill rotWithShape="1">
          <a:blip r:embed="rId3"/>
          <a:srcRect l="15155" t="10667" r="27735" b="-3"/>
          <a:stretch/>
        </p:blipFill>
        <p:spPr>
          <a:xfrm>
            <a:off x="2303545" y="1"/>
            <a:ext cx="3616614" cy="3069112"/>
          </a:xfrm>
          <a:custGeom>
            <a:avLst/>
            <a:gdLst/>
            <a:ahLst/>
            <a:cxnLst/>
            <a:rect l="l" t="t" r="r" b="b"/>
            <a:pathLst>
              <a:path w="3030396" h="2618834">
                <a:moveTo>
                  <a:pt x="398252" y="0"/>
                </a:moveTo>
                <a:lnTo>
                  <a:pt x="1887012" y="0"/>
                </a:lnTo>
                <a:lnTo>
                  <a:pt x="1887012" y="1"/>
                </a:lnTo>
                <a:lnTo>
                  <a:pt x="3030396" y="1"/>
                </a:lnTo>
                <a:lnTo>
                  <a:pt x="2639222" y="2618834"/>
                </a:lnTo>
                <a:lnTo>
                  <a:pt x="0" y="2618834"/>
                </a:lnTo>
                <a:close/>
              </a:path>
            </a:pathLst>
          </a:custGeom>
        </p:spPr>
      </p:pic>
      <p:pic>
        <p:nvPicPr>
          <p:cNvPr id="101" name="Image 100">
            <a:extLst>
              <a:ext uri="{FF2B5EF4-FFF2-40B4-BE49-F238E27FC236}">
                <a16:creationId xmlns:a16="http://schemas.microsoft.com/office/drawing/2014/main" id="{539AAF4D-2C2D-30B3-01E2-653F1813D55C}"/>
              </a:ext>
            </a:extLst>
          </p:cNvPr>
          <p:cNvPicPr>
            <a:picLocks noChangeAspect="1"/>
          </p:cNvPicPr>
          <p:nvPr/>
        </p:nvPicPr>
        <p:blipFill rotWithShape="1">
          <a:blip r:embed="rId4"/>
          <a:srcRect l="12157" t="10798" r="39698" b="-3"/>
          <a:stretch/>
        </p:blipFill>
        <p:spPr>
          <a:xfrm>
            <a:off x="226575" y="-5100"/>
            <a:ext cx="3060854" cy="3076552"/>
          </a:xfrm>
          <a:custGeom>
            <a:avLst/>
            <a:gdLst/>
            <a:ahLst/>
            <a:cxnLst/>
            <a:rect l="l" t="t" r="r" b="b"/>
            <a:pathLst>
              <a:path w="3038117" h="2618834">
                <a:moveTo>
                  <a:pt x="389438" y="0"/>
                </a:moveTo>
                <a:lnTo>
                  <a:pt x="3038117" y="0"/>
                </a:lnTo>
                <a:lnTo>
                  <a:pt x="2639865" y="2618834"/>
                </a:lnTo>
                <a:lnTo>
                  <a:pt x="0" y="2618834"/>
                </a:lnTo>
                <a:close/>
              </a:path>
            </a:pathLst>
          </a:custGeom>
        </p:spPr>
      </p:pic>
      <p:grpSp>
        <p:nvGrpSpPr>
          <p:cNvPr id="21" name="Groupe 20">
            <a:extLst>
              <a:ext uri="{FF2B5EF4-FFF2-40B4-BE49-F238E27FC236}">
                <a16:creationId xmlns:a16="http://schemas.microsoft.com/office/drawing/2014/main" id="{7E50A476-ED4D-7774-4568-1206CC7AFFF8}"/>
              </a:ext>
            </a:extLst>
          </p:cNvPr>
          <p:cNvGrpSpPr/>
          <p:nvPr/>
        </p:nvGrpSpPr>
        <p:grpSpPr>
          <a:xfrm>
            <a:off x="6255807" y="179699"/>
            <a:ext cx="2417413" cy="1182866"/>
            <a:chOff x="376238" y="944520"/>
            <a:chExt cx="2199833" cy="1076400"/>
          </a:xfrm>
        </p:grpSpPr>
        <p:pic>
          <p:nvPicPr>
            <p:cNvPr id="16" name="Image 15" descr="Une image contenant texte, logo, Graphique, cercle&#10;&#10;Description générée automatiquement">
              <a:extLst>
                <a:ext uri="{FF2B5EF4-FFF2-40B4-BE49-F238E27FC236}">
                  <a16:creationId xmlns:a16="http://schemas.microsoft.com/office/drawing/2014/main" id="{242A274B-8A78-1B27-5BDB-41BC33DFE0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238" y="944520"/>
              <a:ext cx="1076198" cy="1072075"/>
            </a:xfrm>
            <a:prstGeom prst="rect">
              <a:avLst/>
            </a:prstGeom>
          </p:spPr>
        </p:pic>
        <p:pic>
          <p:nvPicPr>
            <p:cNvPr id="18" name="Image 17" descr="Une image contenant texte, Police, cercle, logo&#10;&#10;Description générée automatiquement">
              <a:extLst>
                <a:ext uri="{FF2B5EF4-FFF2-40B4-BE49-F238E27FC236}">
                  <a16:creationId xmlns:a16="http://schemas.microsoft.com/office/drawing/2014/main" id="{53269A92-C9F4-A3B9-9D6B-1D653818A7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9671" y="944520"/>
              <a:ext cx="1076400" cy="1076400"/>
            </a:xfrm>
            <a:prstGeom prst="rect">
              <a:avLst/>
            </a:prstGeom>
          </p:spPr>
        </p:pic>
      </p:grpSp>
    </p:spTree>
    <p:extLst>
      <p:ext uri="{BB962C8B-B14F-4D97-AF65-F5344CB8AC3E}">
        <p14:creationId xmlns:p14="http://schemas.microsoft.com/office/powerpoint/2010/main" val="295221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10FF57B-EB32-81A1-52AD-6E6A3056A851}"/>
              </a:ext>
            </a:extLst>
          </p:cNvPr>
          <p:cNvSpPr>
            <a:spLocks noGrp="1"/>
          </p:cNvSpPr>
          <p:nvPr>
            <p:ph type="title"/>
          </p:nvPr>
        </p:nvSpPr>
        <p:spPr>
          <a:xfrm>
            <a:off x="376237" y="457200"/>
            <a:ext cx="8979563" cy="756213"/>
          </a:xfrm>
        </p:spPr>
        <p:txBody>
          <a:bodyPr>
            <a:normAutofit/>
          </a:bodyPr>
          <a:lstStyle/>
          <a:p>
            <a:r>
              <a:rPr lang="en-GB" sz="2400" dirty="0"/>
              <a:t>Currently, some ranges of our hoses are manufactured using 70% recycled materials.</a:t>
            </a:r>
          </a:p>
        </p:txBody>
      </p:sp>
      <p:sp>
        <p:nvSpPr>
          <p:cNvPr id="7" name="ZoneTexte 6">
            <a:extLst>
              <a:ext uri="{FF2B5EF4-FFF2-40B4-BE49-F238E27FC236}">
                <a16:creationId xmlns:a16="http://schemas.microsoft.com/office/drawing/2014/main" id="{87D2A0E2-4A6D-8623-52DE-74657EE1380D}"/>
              </a:ext>
            </a:extLst>
          </p:cNvPr>
          <p:cNvSpPr txBox="1"/>
          <p:nvPr/>
        </p:nvSpPr>
        <p:spPr>
          <a:xfrm>
            <a:off x="7766931" y="1616485"/>
            <a:ext cx="1789438" cy="400110"/>
          </a:xfrm>
          <a:prstGeom prst="rect">
            <a:avLst/>
          </a:prstGeom>
          <a:noFill/>
        </p:spPr>
        <p:txBody>
          <a:bodyPr wrap="square" rtlCol="0">
            <a:spAutoFit/>
          </a:bodyPr>
          <a:lstStyle/>
          <a:p>
            <a:r>
              <a:rPr lang="en-US" sz="2000" dirty="0">
                <a:solidFill>
                  <a:schemeClr val="accent1"/>
                </a:solidFill>
              </a:rPr>
              <a:t>Our results</a:t>
            </a:r>
          </a:p>
        </p:txBody>
      </p:sp>
      <p:pic>
        <p:nvPicPr>
          <p:cNvPr id="8" name="Image 7" descr="PRIMABEL, tuyau fabriqué à partir de 70% de matière PVC recyclé">
            <a:extLst>
              <a:ext uri="{FF2B5EF4-FFF2-40B4-BE49-F238E27FC236}">
                <a16:creationId xmlns:a16="http://schemas.microsoft.com/office/drawing/2014/main" id="{752D5361-DECC-5149-8465-675D37C62FF0}"/>
              </a:ext>
            </a:extLst>
          </p:cNvPr>
          <p:cNvPicPr>
            <a:picLocks noChangeAspect="1"/>
          </p:cNvPicPr>
          <p:nvPr/>
        </p:nvPicPr>
        <p:blipFill>
          <a:blip r:embed="rId2"/>
          <a:stretch>
            <a:fillRect/>
          </a:stretch>
        </p:blipFill>
        <p:spPr>
          <a:xfrm>
            <a:off x="2934451" y="1323643"/>
            <a:ext cx="2501513" cy="2574428"/>
          </a:xfrm>
          <a:prstGeom prst="rect">
            <a:avLst/>
          </a:prstGeom>
        </p:spPr>
      </p:pic>
      <p:pic>
        <p:nvPicPr>
          <p:cNvPr id="9" name="Image 8" descr="IRRIFLEX, tuyau fabriqué à partir de 70% de matière PVC recyclé">
            <a:extLst>
              <a:ext uri="{FF2B5EF4-FFF2-40B4-BE49-F238E27FC236}">
                <a16:creationId xmlns:a16="http://schemas.microsoft.com/office/drawing/2014/main" id="{D9B86D8E-3EB0-B9FD-9D77-A4C8F00664CB}"/>
              </a:ext>
            </a:extLst>
          </p:cNvPr>
          <p:cNvPicPr>
            <a:picLocks noChangeAspect="1"/>
          </p:cNvPicPr>
          <p:nvPr/>
        </p:nvPicPr>
        <p:blipFill>
          <a:blip r:embed="rId3"/>
          <a:stretch>
            <a:fillRect/>
          </a:stretch>
        </p:blipFill>
        <p:spPr>
          <a:xfrm>
            <a:off x="2934451" y="4136009"/>
            <a:ext cx="2501514" cy="2431223"/>
          </a:xfrm>
          <a:prstGeom prst="rect">
            <a:avLst/>
          </a:prstGeom>
        </p:spPr>
      </p:pic>
      <p:grpSp>
        <p:nvGrpSpPr>
          <p:cNvPr id="11" name="Groupe 10">
            <a:extLst>
              <a:ext uri="{FF2B5EF4-FFF2-40B4-BE49-F238E27FC236}">
                <a16:creationId xmlns:a16="http://schemas.microsoft.com/office/drawing/2014/main" id="{277C8785-929C-122F-92C5-8A63FF226A8B}"/>
              </a:ext>
            </a:extLst>
          </p:cNvPr>
          <p:cNvGrpSpPr/>
          <p:nvPr/>
        </p:nvGrpSpPr>
        <p:grpSpPr>
          <a:xfrm>
            <a:off x="5902859" y="1961774"/>
            <a:ext cx="5667470" cy="4339438"/>
            <a:chOff x="5902859" y="1961774"/>
            <a:chExt cx="5667470" cy="4339438"/>
          </a:xfrm>
        </p:grpSpPr>
        <p:sp>
          <p:nvSpPr>
            <p:cNvPr id="10" name="Rectangle 9">
              <a:extLst>
                <a:ext uri="{FF2B5EF4-FFF2-40B4-BE49-F238E27FC236}">
                  <a16:creationId xmlns:a16="http://schemas.microsoft.com/office/drawing/2014/main" id="{7035838B-105F-2077-8D8C-604540D77133}"/>
                </a:ext>
              </a:extLst>
            </p:cNvPr>
            <p:cNvSpPr/>
            <p:nvPr/>
          </p:nvSpPr>
          <p:spPr>
            <a:xfrm>
              <a:off x="5902859" y="1961774"/>
              <a:ext cx="5667470" cy="43394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e 12">
              <a:extLst>
                <a:ext uri="{FF2B5EF4-FFF2-40B4-BE49-F238E27FC236}">
                  <a16:creationId xmlns:a16="http://schemas.microsoft.com/office/drawing/2014/main" id="{AABF0649-1425-CBE2-E33F-5971BE6AC788}"/>
                </a:ext>
              </a:extLst>
            </p:cNvPr>
            <p:cNvGrpSpPr/>
            <p:nvPr/>
          </p:nvGrpSpPr>
          <p:grpSpPr>
            <a:xfrm>
              <a:off x="6045201" y="1990726"/>
              <a:ext cx="5385296" cy="4204094"/>
              <a:chOff x="6045201" y="1990726"/>
              <a:chExt cx="5385296" cy="4204094"/>
            </a:xfrm>
          </p:grpSpPr>
          <p:grpSp>
            <p:nvGrpSpPr>
              <p:cNvPr id="12" name="Groupe 11">
                <a:extLst>
                  <a:ext uri="{FF2B5EF4-FFF2-40B4-BE49-F238E27FC236}">
                    <a16:creationId xmlns:a16="http://schemas.microsoft.com/office/drawing/2014/main" id="{5AD080A3-7E5C-94A3-51B4-D87A028F24E4}"/>
                  </a:ext>
                </a:extLst>
              </p:cNvPr>
              <p:cNvGrpSpPr/>
              <p:nvPr/>
            </p:nvGrpSpPr>
            <p:grpSpPr>
              <a:xfrm>
                <a:off x="6045201" y="1990726"/>
                <a:ext cx="5385296" cy="4204094"/>
                <a:chOff x="6045201" y="1990726"/>
                <a:chExt cx="5385296" cy="4204094"/>
              </a:xfrm>
            </p:grpSpPr>
            <p:graphicFrame>
              <p:nvGraphicFramePr>
                <p:cNvPr id="6" name="Graphique 5" descr="évolution de la part de PVC recyclé dans les tuyaux TRICOFLEX">
                  <a:extLst>
                    <a:ext uri="{FF2B5EF4-FFF2-40B4-BE49-F238E27FC236}">
                      <a16:creationId xmlns:a16="http://schemas.microsoft.com/office/drawing/2014/main" id="{AD21CD07-3F06-EB9E-B4F2-4E56B96C5B11}"/>
                    </a:ext>
                  </a:extLst>
                </p:cNvPr>
                <p:cNvGraphicFramePr>
                  <a:graphicFrameLocks/>
                </p:cNvGraphicFramePr>
                <p:nvPr>
                  <p:extLst>
                    <p:ext uri="{D42A27DB-BD31-4B8C-83A1-F6EECF244321}">
                      <p14:modId xmlns:p14="http://schemas.microsoft.com/office/powerpoint/2010/main" val="2953369048"/>
                    </p:ext>
                  </p:extLst>
                </p:nvPr>
              </p:nvGraphicFramePr>
              <p:xfrm>
                <a:off x="6045201" y="1990726"/>
                <a:ext cx="5385296" cy="4204094"/>
              </p:xfrm>
              <a:graphic>
                <a:graphicData uri="http://schemas.openxmlformats.org/drawingml/2006/chart">
                  <c:chart xmlns:c="http://schemas.openxmlformats.org/drawingml/2006/chart" xmlns:r="http://schemas.openxmlformats.org/officeDocument/2006/relationships" r:id="rId4"/>
                </a:graphicData>
              </a:graphic>
            </p:graphicFrame>
            <p:sp>
              <p:nvSpPr>
                <p:cNvPr id="2" name="ZoneTexte 1">
                  <a:extLst>
                    <a:ext uri="{FF2B5EF4-FFF2-40B4-BE49-F238E27FC236}">
                      <a16:creationId xmlns:a16="http://schemas.microsoft.com/office/drawing/2014/main" id="{EE808CB1-6A8B-D95F-B617-A5189581FFBA}"/>
                    </a:ext>
                  </a:extLst>
                </p:cNvPr>
                <p:cNvSpPr txBox="1"/>
                <p:nvPr/>
              </p:nvSpPr>
              <p:spPr>
                <a:xfrm>
                  <a:off x="6680515" y="5902859"/>
                  <a:ext cx="1086415" cy="246221"/>
                </a:xfrm>
                <a:prstGeom prst="rect">
                  <a:avLst/>
                </a:prstGeom>
                <a:solidFill>
                  <a:schemeClr val="bg1"/>
                </a:solidFill>
              </p:spPr>
              <p:txBody>
                <a:bodyPr wrap="square" rtlCol="0">
                  <a:spAutoFit/>
                </a:bodyPr>
                <a:lstStyle/>
                <a:p>
                  <a:r>
                    <a:rPr lang="en-US" sz="1000" dirty="0"/>
                    <a:t>% recycled PVC</a:t>
                  </a:r>
                </a:p>
              </p:txBody>
            </p:sp>
          </p:grpSp>
          <p:sp>
            <p:nvSpPr>
              <p:cNvPr id="4" name="ZoneTexte 3">
                <a:extLst>
                  <a:ext uri="{FF2B5EF4-FFF2-40B4-BE49-F238E27FC236}">
                    <a16:creationId xmlns:a16="http://schemas.microsoft.com/office/drawing/2014/main" id="{95C7D133-9670-3B65-2E77-60457A819AC6}"/>
                  </a:ext>
                </a:extLst>
              </p:cNvPr>
              <p:cNvSpPr txBox="1"/>
              <p:nvPr/>
            </p:nvSpPr>
            <p:spPr>
              <a:xfrm>
                <a:off x="8039481" y="5902859"/>
                <a:ext cx="878186" cy="246221"/>
              </a:xfrm>
              <a:prstGeom prst="rect">
                <a:avLst/>
              </a:prstGeom>
              <a:solidFill>
                <a:schemeClr val="bg1"/>
              </a:solidFill>
            </p:spPr>
            <p:txBody>
              <a:bodyPr wrap="square" rtlCol="0">
                <a:spAutoFit/>
              </a:bodyPr>
              <a:lstStyle/>
              <a:p>
                <a:r>
                  <a:rPr lang="en-US" sz="1000" dirty="0"/>
                  <a:t>% virgin PVC</a:t>
                </a:r>
              </a:p>
            </p:txBody>
          </p:sp>
          <p:sp>
            <p:nvSpPr>
              <p:cNvPr id="5" name="ZoneTexte 4">
                <a:extLst>
                  <a:ext uri="{FF2B5EF4-FFF2-40B4-BE49-F238E27FC236}">
                    <a16:creationId xmlns:a16="http://schemas.microsoft.com/office/drawing/2014/main" id="{A58C9BD9-D5F3-5AFA-4B1C-77499B9877EC}"/>
                  </a:ext>
                </a:extLst>
              </p:cNvPr>
              <p:cNvSpPr txBox="1"/>
              <p:nvPr/>
            </p:nvSpPr>
            <p:spPr>
              <a:xfrm>
                <a:off x="9355801" y="5902858"/>
                <a:ext cx="1354447" cy="246221"/>
              </a:xfrm>
              <a:prstGeom prst="rect">
                <a:avLst/>
              </a:prstGeom>
              <a:solidFill>
                <a:schemeClr val="bg1"/>
              </a:solidFill>
            </p:spPr>
            <p:txBody>
              <a:bodyPr wrap="square" rtlCol="0">
                <a:spAutoFit/>
              </a:bodyPr>
              <a:lstStyle/>
              <a:p>
                <a:r>
                  <a:rPr lang="en-US" sz="1000" dirty="0"/>
                  <a:t>% recycled PVC YTD </a:t>
                </a:r>
              </a:p>
            </p:txBody>
          </p:sp>
        </p:grpSp>
      </p:grpSp>
      <p:pic>
        <p:nvPicPr>
          <p:cNvPr id="25" name="Image 24" descr="Une image contenant texte, capture d’écran, Graphique, Police&#10;&#10;Description générée automatiquement">
            <a:extLst>
              <a:ext uri="{FF2B5EF4-FFF2-40B4-BE49-F238E27FC236}">
                <a16:creationId xmlns:a16="http://schemas.microsoft.com/office/drawing/2014/main" id="{657D15D5-4413-BE87-8C5B-A06666735D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61774"/>
            <a:ext cx="2934451" cy="2934451"/>
          </a:xfrm>
          <a:prstGeom prst="rect">
            <a:avLst/>
          </a:prstGeom>
        </p:spPr>
      </p:pic>
    </p:spTree>
    <p:extLst>
      <p:ext uri="{BB962C8B-B14F-4D97-AF65-F5344CB8AC3E}">
        <p14:creationId xmlns:p14="http://schemas.microsoft.com/office/powerpoint/2010/main" val="204397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68E7474-805B-5248-26EC-0C82A5D1D230}"/>
              </a:ext>
            </a:extLst>
          </p:cNvPr>
          <p:cNvSpPr>
            <a:spLocks noGrp="1"/>
          </p:cNvSpPr>
          <p:nvPr>
            <p:ph type="title"/>
          </p:nvPr>
        </p:nvSpPr>
        <p:spPr>
          <a:xfrm>
            <a:off x="477836" y="342900"/>
            <a:ext cx="8846917" cy="759247"/>
          </a:xfrm>
        </p:spPr>
        <p:txBody>
          <a:bodyPr>
            <a:noAutofit/>
          </a:bodyPr>
          <a:lstStyle/>
          <a:p>
            <a:r>
              <a:rPr lang="en-GB" sz="2400" dirty="0"/>
              <a:t>We are constantly improving the quality of our recycled plastics to meet our goal.</a:t>
            </a:r>
          </a:p>
        </p:txBody>
      </p:sp>
      <p:sp>
        <p:nvSpPr>
          <p:cNvPr id="5" name="Espace réservé du texte 4">
            <a:extLst>
              <a:ext uri="{FF2B5EF4-FFF2-40B4-BE49-F238E27FC236}">
                <a16:creationId xmlns:a16="http://schemas.microsoft.com/office/drawing/2014/main" id="{555932A4-7EDA-8D80-078D-EBF725136D67}"/>
              </a:ext>
            </a:extLst>
          </p:cNvPr>
          <p:cNvSpPr>
            <a:spLocks noGrp="1"/>
          </p:cNvSpPr>
          <p:nvPr>
            <p:ph type="body" sz="half" idx="2"/>
          </p:nvPr>
        </p:nvSpPr>
        <p:spPr>
          <a:xfrm>
            <a:off x="477837" y="1840820"/>
            <a:ext cx="5014912" cy="2711302"/>
          </a:xfrm>
        </p:spPr>
        <p:txBody>
          <a:bodyPr>
            <a:normAutofit/>
          </a:bodyPr>
          <a:lstStyle/>
          <a:p>
            <a:pPr marL="285750" indent="-285750">
              <a:buFont typeface="Arial" panose="020B0604020202020204" pitchFamily="34" charset="0"/>
              <a:buChar char="•"/>
            </a:pPr>
            <a:r>
              <a:rPr lang="en-GB" dirty="0"/>
              <a:t>Create </a:t>
            </a:r>
            <a:r>
              <a:rPr lang="en-GB" b="1" dirty="0"/>
              <a:t>sustainable and high-quality</a:t>
            </a:r>
            <a:r>
              <a:rPr lang="en-GB" dirty="0"/>
              <a:t> products from the start (eco conception).</a:t>
            </a:r>
          </a:p>
          <a:p>
            <a:pPr marL="285750" indent="-285750">
              <a:buFont typeface="Arial" panose="020B0604020202020204" pitchFamily="34" charset="0"/>
              <a:buChar char="•"/>
            </a:pPr>
            <a:r>
              <a:rPr lang="en-GB" dirty="0"/>
              <a:t>Introduce a new water hose made of a minimum of </a:t>
            </a:r>
            <a:r>
              <a:rPr lang="en-GB" b="1" dirty="0"/>
              <a:t>90% recycled plastic materials.</a:t>
            </a:r>
          </a:p>
          <a:p>
            <a:pPr marL="285750" indent="-285750">
              <a:buFont typeface="Arial" panose="020B0604020202020204" pitchFamily="34" charset="0"/>
              <a:buChar char="•"/>
            </a:pPr>
            <a:r>
              <a:rPr lang="en-GB" dirty="0"/>
              <a:t>Go further in the recovery of </a:t>
            </a:r>
            <a:r>
              <a:rPr lang="en-GB" b="1" dirty="0"/>
              <a:t>external production scraps </a:t>
            </a:r>
            <a:r>
              <a:rPr lang="en-GB" dirty="0"/>
              <a:t>(post-industrial and later, of post-consumer scraps).</a:t>
            </a:r>
          </a:p>
          <a:p>
            <a:pPr marL="285750" indent="-285750">
              <a:buFont typeface="Arial" panose="020B0604020202020204" pitchFamily="34" charset="0"/>
              <a:buChar char="•"/>
            </a:pPr>
            <a:r>
              <a:rPr lang="en-GB" dirty="0"/>
              <a:t>Keep using more recycled plastics and providing </a:t>
            </a:r>
            <a:r>
              <a:rPr lang="en-GB" b="1" dirty="0"/>
              <a:t>more environmentally friendly products</a:t>
            </a:r>
            <a:r>
              <a:rPr lang="en-GB" dirty="0"/>
              <a:t>. </a:t>
            </a:r>
          </a:p>
        </p:txBody>
      </p:sp>
      <p:sp>
        <p:nvSpPr>
          <p:cNvPr id="7" name="ZoneTexte 6">
            <a:extLst>
              <a:ext uri="{FF2B5EF4-FFF2-40B4-BE49-F238E27FC236}">
                <a16:creationId xmlns:a16="http://schemas.microsoft.com/office/drawing/2014/main" id="{027D63F3-4ADA-A97D-E74C-0472E0EBB29B}"/>
              </a:ext>
            </a:extLst>
          </p:cNvPr>
          <p:cNvSpPr txBox="1"/>
          <p:nvPr/>
        </p:nvSpPr>
        <p:spPr>
          <a:xfrm>
            <a:off x="7688081" y="1440710"/>
            <a:ext cx="2286000" cy="400110"/>
          </a:xfrm>
          <a:prstGeom prst="rect">
            <a:avLst/>
          </a:prstGeom>
          <a:noFill/>
        </p:spPr>
        <p:txBody>
          <a:bodyPr wrap="square" rtlCol="0">
            <a:spAutoFit/>
          </a:bodyPr>
          <a:lstStyle>
            <a:defPPr>
              <a:defRPr lang="fr-FR"/>
            </a:defPPr>
            <a:lvl1pPr>
              <a:defRPr sz="2000">
                <a:solidFill>
                  <a:schemeClr val="accent1"/>
                </a:solidFill>
              </a:defRPr>
            </a:lvl1pPr>
          </a:lstStyle>
          <a:p>
            <a:r>
              <a:rPr lang="fr-FR" dirty="0"/>
              <a:t>Our Goals</a:t>
            </a:r>
          </a:p>
        </p:txBody>
      </p:sp>
      <p:pic>
        <p:nvPicPr>
          <p:cNvPr id="4" name="Image 3" descr="Une image contenant texte, capture d’écran, ligne, Tracé&#10;&#10;Description générée automatiquement">
            <a:extLst>
              <a:ext uri="{FF2B5EF4-FFF2-40B4-BE49-F238E27FC236}">
                <a16:creationId xmlns:a16="http://schemas.microsoft.com/office/drawing/2014/main" id="{7BB8D6E9-882B-00D1-921C-14FDC2021321}"/>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970405" y="1840820"/>
            <a:ext cx="5391150" cy="3482975"/>
          </a:xfrm>
          <a:prstGeom prst="rect">
            <a:avLst/>
          </a:prstGeom>
          <a:noFill/>
          <a:ln>
            <a:noFill/>
          </a:ln>
        </p:spPr>
      </p:pic>
      <p:sp>
        <p:nvSpPr>
          <p:cNvPr id="6" name="ZoneTexte 5">
            <a:extLst>
              <a:ext uri="{FF2B5EF4-FFF2-40B4-BE49-F238E27FC236}">
                <a16:creationId xmlns:a16="http://schemas.microsoft.com/office/drawing/2014/main" id="{E38CAE32-88D1-3E89-48E0-91A0EDC741B3}"/>
              </a:ext>
            </a:extLst>
          </p:cNvPr>
          <p:cNvSpPr txBox="1"/>
          <p:nvPr/>
        </p:nvSpPr>
        <p:spPr>
          <a:xfrm>
            <a:off x="632527" y="5587585"/>
            <a:ext cx="10675755" cy="759247"/>
          </a:xfrm>
          <a:prstGeom prst="rect">
            <a:avLst/>
          </a:prstGeom>
        </p:spPr>
        <p:txBody>
          <a:bodyPr vert="horz" lIns="91440" tIns="45720" rIns="91440" bIns="45720" rtlCol="0" anchor="b">
            <a:noAutofit/>
          </a:bodyPr>
          <a:lstStyle>
            <a:defPPr>
              <a:defRPr lang="fr-FR"/>
            </a:defPPr>
            <a:lvl1pPr>
              <a:lnSpc>
                <a:spcPct val="90000"/>
              </a:lnSpc>
              <a:spcBef>
                <a:spcPct val="0"/>
              </a:spcBef>
              <a:buNone/>
              <a:defRPr sz="2400" b="1">
                <a:solidFill>
                  <a:schemeClr val="accent4"/>
                </a:solidFill>
                <a:latin typeface="+mj-lt"/>
                <a:ea typeface="+mj-ea"/>
                <a:cs typeface="+mj-cs"/>
              </a:defRPr>
            </a:lvl1pPr>
          </a:lstStyle>
          <a:p>
            <a:r>
              <a:rPr lang="en-GB" sz="1800" dirty="0"/>
              <a:t>We aim to maintain our position as a key player in sustainable development and as an essential part of the circular economy.</a:t>
            </a:r>
          </a:p>
        </p:txBody>
      </p:sp>
    </p:spTree>
    <p:extLst>
      <p:ext uri="{BB962C8B-B14F-4D97-AF65-F5344CB8AC3E}">
        <p14:creationId xmlns:p14="http://schemas.microsoft.com/office/powerpoint/2010/main" val="3686394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98E6C-E809-CCA9-880F-14AA0C072DFB}"/>
              </a:ext>
            </a:extLst>
          </p:cNvPr>
          <p:cNvSpPr>
            <a:spLocks noGrp="1"/>
          </p:cNvSpPr>
          <p:nvPr>
            <p:ph type="title"/>
          </p:nvPr>
        </p:nvSpPr>
        <p:spPr>
          <a:xfrm>
            <a:off x="838200" y="365125"/>
            <a:ext cx="5029200" cy="1325563"/>
          </a:xfrm>
        </p:spPr>
        <p:txBody>
          <a:bodyPr/>
          <a:lstStyle/>
          <a:p>
            <a:r>
              <a:rPr lang="en-GB" dirty="0"/>
              <a:t>Introducing Tricoflex Sustainable range</a:t>
            </a:r>
          </a:p>
        </p:txBody>
      </p:sp>
      <p:sp>
        <p:nvSpPr>
          <p:cNvPr id="3" name="Espace réservé du contenu 2">
            <a:extLst>
              <a:ext uri="{FF2B5EF4-FFF2-40B4-BE49-F238E27FC236}">
                <a16:creationId xmlns:a16="http://schemas.microsoft.com/office/drawing/2014/main" id="{1ECC5E6E-EA00-D336-8C8E-F2B28A51C0DF}"/>
              </a:ext>
            </a:extLst>
          </p:cNvPr>
          <p:cNvSpPr>
            <a:spLocks noGrp="1"/>
          </p:cNvSpPr>
          <p:nvPr>
            <p:ph idx="1"/>
          </p:nvPr>
        </p:nvSpPr>
        <p:spPr>
          <a:xfrm>
            <a:off x="778987" y="1742077"/>
            <a:ext cx="4759616" cy="2606675"/>
          </a:xfrm>
        </p:spPr>
        <p:txBody>
          <a:bodyPr vert="horz" lIns="91440" tIns="45720" rIns="91440" bIns="45720" rtlCol="0">
            <a:normAutofit/>
          </a:bodyPr>
          <a:lstStyle/>
          <a:p>
            <a:pPr marL="285750" indent="-285750"/>
            <a:r>
              <a:rPr lang="en-GB" sz="1600" b="1" dirty="0">
                <a:solidFill>
                  <a:schemeClr val="tx1"/>
                </a:solidFill>
              </a:rPr>
              <a:t>High durability </a:t>
            </a:r>
            <a:r>
              <a:rPr lang="en-GB" sz="1600" dirty="0">
                <a:solidFill>
                  <a:schemeClr val="tx1"/>
                </a:solidFill>
              </a:rPr>
              <a:t>and </a:t>
            </a:r>
            <a:r>
              <a:rPr lang="en-GB" sz="1600" b="1" dirty="0">
                <a:solidFill>
                  <a:schemeClr val="tx1"/>
                </a:solidFill>
              </a:rPr>
              <a:t>superior flexibility </a:t>
            </a:r>
            <a:r>
              <a:rPr lang="en-GB" sz="1600" dirty="0">
                <a:solidFill>
                  <a:schemeClr val="tx1"/>
                </a:solidFill>
              </a:rPr>
              <a:t>due to knitted reinforcement </a:t>
            </a:r>
          </a:p>
          <a:p>
            <a:pPr marL="285750" indent="-285750"/>
            <a:r>
              <a:rPr lang="en-GB" sz="1600" dirty="0">
                <a:solidFill>
                  <a:schemeClr val="tx1"/>
                </a:solidFill>
              </a:rPr>
              <a:t>Tricoflex </a:t>
            </a:r>
            <a:r>
              <a:rPr lang="en-GB" sz="1600" b="1" dirty="0">
                <a:solidFill>
                  <a:schemeClr val="tx1"/>
                </a:solidFill>
              </a:rPr>
              <a:t>Non-Torsion Technology </a:t>
            </a:r>
            <a:r>
              <a:rPr lang="en-GB" sz="1600" dirty="0">
                <a:solidFill>
                  <a:schemeClr val="tx1"/>
                </a:solidFill>
              </a:rPr>
              <a:t>(TNT) employed to prevent any twisting under water </a:t>
            </a:r>
          </a:p>
          <a:p>
            <a:pPr marL="285750" indent="-285750"/>
            <a:r>
              <a:rPr lang="en-GB" sz="1600" b="1" dirty="0">
                <a:solidFill>
                  <a:schemeClr val="tx1"/>
                </a:solidFill>
              </a:rPr>
              <a:t>Eco-friendly packaging </a:t>
            </a:r>
            <a:r>
              <a:rPr lang="en-GB" sz="1600" dirty="0">
                <a:solidFill>
                  <a:schemeClr val="tx1"/>
                </a:solidFill>
              </a:rPr>
              <a:t>minimised to just the essentials</a:t>
            </a:r>
          </a:p>
          <a:p>
            <a:pPr lvl="1">
              <a:buFont typeface="Wingdings" panose="05000000000000000000" pitchFamily="2" charset="2"/>
              <a:buChar char="Ø"/>
            </a:pPr>
            <a:r>
              <a:rPr lang="en-GB" sz="1400" dirty="0"/>
              <a:t>No separate wrapping for each coil</a:t>
            </a:r>
          </a:p>
          <a:p>
            <a:pPr lvl="1">
              <a:buFont typeface="Wingdings" panose="05000000000000000000" pitchFamily="2" charset="2"/>
              <a:buChar char="Ø"/>
            </a:pPr>
            <a:r>
              <a:rPr lang="en-GB" sz="1400" dirty="0"/>
              <a:t>Lightweight, condensed FSC cardboard tag</a:t>
            </a:r>
          </a:p>
          <a:p>
            <a:pPr marL="285750" indent="-285750"/>
            <a:r>
              <a:rPr lang="en-GB" sz="1600" b="1" dirty="0">
                <a:solidFill>
                  <a:schemeClr val="tx1"/>
                </a:solidFill>
              </a:rPr>
              <a:t>Scheduled release in the 2025  season</a:t>
            </a:r>
          </a:p>
        </p:txBody>
      </p:sp>
      <p:sp>
        <p:nvSpPr>
          <p:cNvPr id="4" name="Ellipse 3">
            <a:extLst>
              <a:ext uri="{FF2B5EF4-FFF2-40B4-BE49-F238E27FC236}">
                <a16:creationId xmlns:a16="http://schemas.microsoft.com/office/drawing/2014/main" id="{FCECFE5F-0946-E452-D635-1FCE69299BCA}"/>
              </a:ext>
            </a:extLst>
          </p:cNvPr>
          <p:cNvSpPr/>
          <p:nvPr/>
        </p:nvSpPr>
        <p:spPr>
          <a:xfrm>
            <a:off x="7697183" y="909397"/>
            <a:ext cx="4082922" cy="2127991"/>
          </a:xfrm>
          <a:prstGeom prst="ellipse">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6" name="Ellipse 5" descr="emballage responsable">
            <a:extLst>
              <a:ext uri="{FF2B5EF4-FFF2-40B4-BE49-F238E27FC236}">
                <a16:creationId xmlns:a16="http://schemas.microsoft.com/office/drawing/2014/main" id="{C5ECB771-753F-220C-BF77-D292ADD490A0}"/>
              </a:ext>
            </a:extLst>
          </p:cNvPr>
          <p:cNvSpPr/>
          <p:nvPr/>
        </p:nvSpPr>
        <p:spPr>
          <a:xfrm>
            <a:off x="9375882" y="3332762"/>
            <a:ext cx="2626995" cy="2565184"/>
          </a:xfrm>
          <a:prstGeom prst="ellipse">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C6A36E1F-F1BA-6EB3-9C9C-7A1BD6152AB2}"/>
              </a:ext>
            </a:extLst>
          </p:cNvPr>
          <p:cNvSpPr/>
          <p:nvPr/>
        </p:nvSpPr>
        <p:spPr>
          <a:xfrm>
            <a:off x="6432321" y="2495676"/>
            <a:ext cx="1771650" cy="1817600"/>
          </a:xfrm>
          <a:prstGeom prst="ellipse">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68D22A90-04A0-6233-F344-52FE92578F67}"/>
              </a:ext>
            </a:extLst>
          </p:cNvPr>
          <p:cNvSpPr txBox="1"/>
          <p:nvPr/>
        </p:nvSpPr>
        <p:spPr>
          <a:xfrm>
            <a:off x="6465663" y="2835541"/>
            <a:ext cx="1742428" cy="1446550"/>
          </a:xfrm>
          <a:prstGeom prst="rect">
            <a:avLst/>
          </a:prstGeom>
          <a:noFill/>
        </p:spPr>
        <p:txBody>
          <a:bodyPr wrap="square" rtlCol="0">
            <a:spAutoFit/>
          </a:bodyPr>
          <a:lstStyle/>
          <a:p>
            <a:pPr algn="ctr"/>
            <a:r>
              <a:rPr lang="en-US" sz="2200" b="1" dirty="0">
                <a:solidFill>
                  <a:schemeClr val="accent3">
                    <a:lumMod val="50000"/>
                  </a:schemeClr>
                </a:solidFill>
              </a:rPr>
              <a:t>&gt; 90% plastic recycled material</a:t>
            </a:r>
          </a:p>
        </p:txBody>
      </p:sp>
      <p:sp>
        <p:nvSpPr>
          <p:cNvPr id="9" name="Ellipse 8">
            <a:extLst>
              <a:ext uri="{FF2B5EF4-FFF2-40B4-BE49-F238E27FC236}">
                <a16:creationId xmlns:a16="http://schemas.microsoft.com/office/drawing/2014/main" id="{F4081DB7-237A-AADA-70E9-98DE365EAE02}"/>
              </a:ext>
            </a:extLst>
          </p:cNvPr>
          <p:cNvSpPr/>
          <p:nvPr/>
        </p:nvSpPr>
        <p:spPr>
          <a:xfrm>
            <a:off x="7313493" y="4425871"/>
            <a:ext cx="1562831" cy="1508545"/>
          </a:xfrm>
          <a:prstGeom prst="ellipse">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2" descr="Incorporation of Recycled Plastic Materials&quot; Certification | LNE,  Laboratoire national de métrologie et d'essais">
            <a:extLst>
              <a:ext uri="{FF2B5EF4-FFF2-40B4-BE49-F238E27FC236}">
                <a16:creationId xmlns:a16="http://schemas.microsoft.com/office/drawing/2014/main" id="{A76A1909-903A-351C-ED95-0AD6FF5E9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8218" y="4604993"/>
            <a:ext cx="1022400" cy="102240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5D6B7458-97DC-DCCA-0BF6-4DDA96A872DC}"/>
              </a:ext>
            </a:extLst>
          </p:cNvPr>
          <p:cNvPicPr>
            <a:picLocks noChangeAspect="1"/>
          </p:cNvPicPr>
          <p:nvPr/>
        </p:nvPicPr>
        <p:blipFill>
          <a:blip r:embed="rId3"/>
          <a:stretch>
            <a:fillRect/>
          </a:stretch>
        </p:blipFill>
        <p:spPr>
          <a:xfrm>
            <a:off x="6007395" y="761070"/>
            <a:ext cx="1461307" cy="1449618"/>
          </a:xfrm>
          <a:prstGeom prst="rect">
            <a:avLst/>
          </a:prstGeom>
          <a:noFill/>
        </p:spPr>
      </p:pic>
      <p:grpSp>
        <p:nvGrpSpPr>
          <p:cNvPr id="12" name="Groupe 11">
            <a:extLst>
              <a:ext uri="{FF2B5EF4-FFF2-40B4-BE49-F238E27FC236}">
                <a16:creationId xmlns:a16="http://schemas.microsoft.com/office/drawing/2014/main" id="{43EE2EEB-7877-0C9C-8AE0-1EDEA83BCCA9}"/>
              </a:ext>
            </a:extLst>
          </p:cNvPr>
          <p:cNvGrpSpPr/>
          <p:nvPr/>
        </p:nvGrpSpPr>
        <p:grpSpPr>
          <a:xfrm>
            <a:off x="9572714" y="3873500"/>
            <a:ext cx="2354569" cy="1326536"/>
            <a:chOff x="9572714" y="3873500"/>
            <a:chExt cx="2354569" cy="1326536"/>
          </a:xfrm>
        </p:grpSpPr>
        <p:pic>
          <p:nvPicPr>
            <p:cNvPr id="13" name="Image 12">
              <a:extLst>
                <a:ext uri="{FF2B5EF4-FFF2-40B4-BE49-F238E27FC236}">
                  <a16:creationId xmlns:a16="http://schemas.microsoft.com/office/drawing/2014/main" id="{7825A827-31D6-4F42-95E0-A04705D3FC84}"/>
                </a:ext>
              </a:extLst>
            </p:cNvPr>
            <p:cNvPicPr>
              <a:picLocks noChangeAspect="1"/>
            </p:cNvPicPr>
            <p:nvPr/>
          </p:nvPicPr>
          <p:blipFill rotWithShape="1">
            <a:blip r:embed="rId4"/>
            <a:srcRect t="1" r="21815" b="13421"/>
            <a:stretch/>
          </p:blipFill>
          <p:spPr>
            <a:xfrm>
              <a:off x="9572714" y="3936539"/>
              <a:ext cx="1088936" cy="1105361"/>
            </a:xfrm>
            <a:prstGeom prst="rect">
              <a:avLst/>
            </a:prstGeom>
            <a:solidFill>
              <a:schemeClr val="tx1"/>
            </a:solidFill>
          </p:spPr>
        </p:pic>
        <p:pic>
          <p:nvPicPr>
            <p:cNvPr id="14" name="Image 13" descr="Une image contenant texte, Police, capture d’écran, Graphique&#10;&#10;Description générée automatiquement">
              <a:extLst>
                <a:ext uri="{FF2B5EF4-FFF2-40B4-BE49-F238E27FC236}">
                  <a16:creationId xmlns:a16="http://schemas.microsoft.com/office/drawing/2014/main" id="{80E0DFD2-CB03-9069-E85D-6DDFD48E83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0617" y="3922036"/>
              <a:ext cx="1656666" cy="1278000"/>
            </a:xfrm>
            <a:prstGeom prst="rect">
              <a:avLst/>
            </a:prstGeom>
          </p:spPr>
        </p:pic>
        <p:sp>
          <p:nvSpPr>
            <p:cNvPr id="15" name="Rectangle 14">
              <a:extLst>
                <a:ext uri="{FF2B5EF4-FFF2-40B4-BE49-F238E27FC236}">
                  <a16:creationId xmlns:a16="http://schemas.microsoft.com/office/drawing/2014/main" id="{36A847D1-E600-DF86-4AA7-0C812DAB9933}"/>
                </a:ext>
              </a:extLst>
            </p:cNvPr>
            <p:cNvSpPr/>
            <p:nvPr/>
          </p:nvSpPr>
          <p:spPr>
            <a:xfrm>
              <a:off x="10591800" y="3873500"/>
              <a:ext cx="69850" cy="1096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Ellipse 15">
            <a:extLst>
              <a:ext uri="{FF2B5EF4-FFF2-40B4-BE49-F238E27FC236}">
                <a16:creationId xmlns:a16="http://schemas.microsoft.com/office/drawing/2014/main" id="{67C27DF1-C0ED-D358-DC85-BCA253E84AEC}"/>
              </a:ext>
            </a:extLst>
          </p:cNvPr>
          <p:cNvSpPr/>
          <p:nvPr/>
        </p:nvSpPr>
        <p:spPr>
          <a:xfrm>
            <a:off x="3120033" y="4347205"/>
            <a:ext cx="3217512" cy="2088001"/>
          </a:xfrm>
          <a:prstGeom prst="ellipse">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descr="caractéristiques techniques">
            <a:extLst>
              <a:ext uri="{FF2B5EF4-FFF2-40B4-BE49-F238E27FC236}">
                <a16:creationId xmlns:a16="http://schemas.microsoft.com/office/drawing/2014/main" id="{91F90542-1BDC-A6ED-147D-2A13C0D9E710}"/>
              </a:ext>
            </a:extLst>
          </p:cNvPr>
          <p:cNvPicPr>
            <a:picLocks noChangeAspect="1"/>
          </p:cNvPicPr>
          <p:nvPr/>
        </p:nvPicPr>
        <p:blipFill>
          <a:blip r:embed="rId6"/>
          <a:stretch>
            <a:fillRect/>
          </a:stretch>
        </p:blipFill>
        <p:spPr>
          <a:xfrm>
            <a:off x="3469787" y="4770839"/>
            <a:ext cx="2518003" cy="1259002"/>
          </a:xfrm>
          <a:prstGeom prst="rect">
            <a:avLst/>
          </a:prstGeom>
        </p:spPr>
      </p:pic>
      <p:sp>
        <p:nvSpPr>
          <p:cNvPr id="18" name="Ellipse 17">
            <a:extLst>
              <a:ext uri="{FF2B5EF4-FFF2-40B4-BE49-F238E27FC236}">
                <a16:creationId xmlns:a16="http://schemas.microsoft.com/office/drawing/2014/main" id="{D2221D85-C2A8-907C-83E6-18C46AA50AC8}"/>
              </a:ext>
            </a:extLst>
          </p:cNvPr>
          <p:cNvSpPr/>
          <p:nvPr/>
        </p:nvSpPr>
        <p:spPr>
          <a:xfrm>
            <a:off x="707131" y="4658932"/>
            <a:ext cx="1459171" cy="1423962"/>
          </a:xfrm>
          <a:prstGeom prst="ellipse">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descr="température d'usage">
            <a:extLst>
              <a:ext uri="{FF2B5EF4-FFF2-40B4-BE49-F238E27FC236}">
                <a16:creationId xmlns:a16="http://schemas.microsoft.com/office/drawing/2014/main" id="{D4D5AA28-8CB3-67BC-4B77-88461E00462B}"/>
              </a:ext>
            </a:extLst>
          </p:cNvPr>
          <p:cNvPicPr>
            <a:picLocks noChangeAspect="1"/>
          </p:cNvPicPr>
          <p:nvPr/>
        </p:nvPicPr>
        <p:blipFill>
          <a:blip r:embed="rId7"/>
          <a:stretch>
            <a:fillRect/>
          </a:stretch>
        </p:blipFill>
        <p:spPr>
          <a:xfrm>
            <a:off x="760106" y="4962306"/>
            <a:ext cx="1149289" cy="935640"/>
          </a:xfrm>
          <a:prstGeom prst="rect">
            <a:avLst/>
          </a:prstGeom>
        </p:spPr>
      </p:pic>
      <p:sp>
        <p:nvSpPr>
          <p:cNvPr id="20" name="Ellipse 19">
            <a:extLst>
              <a:ext uri="{FF2B5EF4-FFF2-40B4-BE49-F238E27FC236}">
                <a16:creationId xmlns:a16="http://schemas.microsoft.com/office/drawing/2014/main" id="{C0732232-120D-609F-C6EC-1D9D95FDA7C5}"/>
              </a:ext>
            </a:extLst>
          </p:cNvPr>
          <p:cNvSpPr/>
          <p:nvPr/>
        </p:nvSpPr>
        <p:spPr>
          <a:xfrm>
            <a:off x="5942553" y="731607"/>
            <a:ext cx="1559903" cy="1508545"/>
          </a:xfrm>
          <a:prstGeom prst="ellipse">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2" name="Image 21" descr="Une image contenant cylindre, bouteille&#10;&#10;Description générée automatiquement">
            <a:extLst>
              <a:ext uri="{FF2B5EF4-FFF2-40B4-BE49-F238E27FC236}">
                <a16:creationId xmlns:a16="http://schemas.microsoft.com/office/drawing/2014/main" id="{E1970538-9B89-01A3-078A-97D92EB284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9208327" y="197636"/>
            <a:ext cx="1111882" cy="3511576"/>
          </a:xfrm>
          <a:prstGeom prst="rect">
            <a:avLst/>
          </a:prstGeom>
        </p:spPr>
      </p:pic>
    </p:spTree>
    <p:extLst>
      <p:ext uri="{BB962C8B-B14F-4D97-AF65-F5344CB8AC3E}">
        <p14:creationId xmlns:p14="http://schemas.microsoft.com/office/powerpoint/2010/main" val="3054548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Nouveau Thème TRICOFLEX">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uveau Thème TRICOFLEX" id="{BEEB15DA-5C02-4BBD-A5A6-F1AE21B90598}" vid="{9F8E796A-0921-4208-84AC-1B28706DA4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AED892706401478ECB794197F60989" ma:contentTypeVersion="16" ma:contentTypeDescription="Crée un document." ma:contentTypeScope="" ma:versionID="27978642ce77818106f0c0de96e649a5">
  <xsd:schema xmlns:xsd="http://www.w3.org/2001/XMLSchema" xmlns:xs="http://www.w3.org/2001/XMLSchema" xmlns:p="http://schemas.microsoft.com/office/2006/metadata/properties" xmlns:ns2="5c3f2291-10dd-4f8a-b24d-83faf551dae1" xmlns:ns3="e74945fe-cf62-4c5b-9fb3-e55ac9f03522" targetNamespace="http://schemas.microsoft.com/office/2006/metadata/properties" ma:root="true" ma:fieldsID="b879e3f9c052d8112c61fe0932d15143" ns2:_="" ns3:_="">
    <xsd:import namespace="5c3f2291-10dd-4f8a-b24d-83faf551dae1"/>
    <xsd:import namespace="e74945fe-cf62-4c5b-9fb3-e55ac9f035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_dlc_DocId" minOccurs="0"/>
                <xsd:element ref="ns3:_dlc_DocIdUrl" minOccurs="0"/>
                <xsd:element ref="ns3:_dlc_DocIdPersistId"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3f2291-10dd-4f8a-b24d-83faf551da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351bc07a-b4b1-4dc5-9c65-5b15de89c55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4945fe-cf62-4c5b-9fb3-e55ac9f03522" elementFormDefault="qualified">
    <xsd:import namespace="http://schemas.microsoft.com/office/2006/documentManagement/types"/>
    <xsd:import namespace="http://schemas.microsoft.com/office/infopath/2007/PartnerControls"/>
    <xsd:element name="_dlc_DocId" ma:index="13" nillable="true" ma:displayName="Valeur d’ID de document" ma:description="Valeur de l’ID de document affecté à cet élément." ma:indexed="true" ma:internalName="_dlc_DocId" ma:readOnly="true">
      <xsd:simpleType>
        <xsd:restriction base="dms:Text"/>
      </xsd:simpleType>
    </xsd:element>
    <xsd:element name="_dlc_DocIdUrl" ma:index="14"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Conserver l’ID" ma:description="Conserver l’ID lors de l’ajout." ma:hidden="true" ma:internalName="_dlc_DocIdPersistId" ma:readOnly="true">
      <xsd:simpleType>
        <xsd:restriction base="dms:Boolean"/>
      </xsd:simpleType>
    </xsd:element>
    <xsd:element name="TaxCatchAll" ma:index="20" nillable="true" ma:displayName="Taxonomy Catch All Column" ma:hidden="true" ma:list="{31ea6cab-c08a-4d86-abef-60f5f4c05766}" ma:internalName="TaxCatchAll" ma:showField="CatchAllData" ma:web="e74945fe-cf62-4c5b-9fb3-e55ac9f03522">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5c3f2291-10dd-4f8a-b24d-83faf551dae1">
      <Terms xmlns="http://schemas.microsoft.com/office/infopath/2007/PartnerControls"/>
    </lcf76f155ced4ddcb4097134ff3c332f>
    <TaxCatchAll xmlns="e74945fe-cf62-4c5b-9fb3-e55ac9f03522" xsi:nil="true"/>
    <_dlc_DocId xmlns="e74945fe-cf62-4c5b-9fb3-e55ac9f03522">24JMVNK57JMT-996119756-23555</_dlc_DocId>
    <_dlc_DocIdUrl xmlns="e74945fe-cf62-4c5b-9fb3-e55ac9f03522">
      <Url>https://exelindustries.sharepoint.com/sites/TRIMarketingCommerciaux-MarketingTeam/_layouts/15/DocIdRedir.aspx?ID=24JMVNK57JMT-996119756-23555</Url>
      <Description>24JMVNK57JMT-996119756-23555</Description>
    </_dlc_DocIdUrl>
  </documentManagement>
</p:properties>
</file>

<file path=customXml/itemProps1.xml><?xml version="1.0" encoding="utf-8"?>
<ds:datastoreItem xmlns:ds="http://schemas.openxmlformats.org/officeDocument/2006/customXml" ds:itemID="{69DF6B6D-2374-47A3-8002-FAEE06439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3f2291-10dd-4f8a-b24d-83faf551dae1"/>
    <ds:schemaRef ds:uri="e74945fe-cf62-4c5b-9fb3-e55ac9f03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D1E32F-5827-40B8-A539-19B4BE562C52}">
  <ds:schemaRefs>
    <ds:schemaRef ds:uri="http://schemas.microsoft.com/sharepoint/v3/contenttype/forms"/>
  </ds:schemaRefs>
</ds:datastoreItem>
</file>

<file path=customXml/itemProps3.xml><?xml version="1.0" encoding="utf-8"?>
<ds:datastoreItem xmlns:ds="http://schemas.openxmlformats.org/officeDocument/2006/customXml" ds:itemID="{D506C430-2086-46C1-96EC-56065AE2A13B}">
  <ds:schemaRefs>
    <ds:schemaRef ds:uri="http://schemas.microsoft.com/sharepoint/events"/>
  </ds:schemaRefs>
</ds:datastoreItem>
</file>

<file path=customXml/itemProps4.xml><?xml version="1.0" encoding="utf-8"?>
<ds:datastoreItem xmlns:ds="http://schemas.openxmlformats.org/officeDocument/2006/customXml" ds:itemID="{A15D1F19-7490-47B8-AE28-670875978004}">
  <ds:schemaRefs>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e74945fe-cf62-4c5b-9fb3-e55ac9f03522"/>
    <ds:schemaRef ds:uri="5c3f2291-10dd-4f8a-b24d-83faf551dae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Nouveau Thème TRICOFLEX</Template>
  <TotalTime>13879</TotalTime>
  <Words>358</Words>
  <Application>Microsoft Office PowerPoint</Application>
  <PresentationFormat>Grand écran</PresentationFormat>
  <Paragraphs>34</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Aptos</vt:lpstr>
      <vt:lpstr>Aptos Display</vt:lpstr>
      <vt:lpstr>Arial</vt:lpstr>
      <vt:lpstr>Calibri</vt:lpstr>
      <vt:lpstr>Wingdings</vt:lpstr>
      <vt:lpstr>Nouveau Thème TRICOFLEX</vt:lpstr>
      <vt:lpstr>PROJECT:  Tricoflex Sustainable range</vt:lpstr>
      <vt:lpstr>Tricoflex :   Expertise and CSR Commitment</vt:lpstr>
      <vt:lpstr>For more than 35 years, Tricoflex has been an environmentally responsible company.   It sorts, recycles and repurposes its waste.  
Tricoflex strives to lower its greenhouse gas emissions in response to climate change challenges.</vt:lpstr>
      <vt:lpstr>Currently, some ranges of our hoses are manufactured using 70% recycled materials.</vt:lpstr>
      <vt:lpstr>We are constantly improving the quality of our recycled plastics to meet our goal.</vt:lpstr>
      <vt:lpstr>Introducing Tricoflex Sustainable range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LA SOCIÉTÉ  2021</dc:title>
  <dc:creator>Catalin STOIAN</dc:creator>
  <cp:lastModifiedBy>Xavier ANDRE</cp:lastModifiedBy>
  <cp:revision>14</cp:revision>
  <cp:lastPrinted>2024-06-11T13:25:57Z</cp:lastPrinted>
  <dcterms:created xsi:type="dcterms:W3CDTF">2021-02-12T11:10:54Z</dcterms:created>
  <dcterms:modified xsi:type="dcterms:W3CDTF">2024-08-30T18:06:18Z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18e685ab-52a2-40cd-be0e-7bc45c3853c2</vt:lpwstr>
  </property>
  <property fmtid="{D5CDD505-2E9C-101B-9397-08002B2CF9AE}" pid="3" name="ContentTypeId">
    <vt:lpwstr>0x010100AAAED892706401478ECB794197F60989</vt:lpwstr>
  </property>
  <property fmtid="{D5CDD505-2E9C-101B-9397-08002B2CF9AE}" pid="4" name="MediaServiceImageTags">
    <vt:lpwstr/>
  </property>
</Properties>
</file>